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59" r:id="rId6"/>
    <p:sldId id="258" r:id="rId7"/>
    <p:sldId id="260" r:id="rId8"/>
    <p:sldId id="265" r:id="rId9"/>
    <p:sldId id="263" r:id="rId10"/>
    <p:sldId id="264"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0" d="100"/>
          <a:sy n="60" d="100"/>
        </p:scale>
        <p:origin x="96" y="5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988CE7-5439-410A-87F5-4E3330CEAFF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5A59B388-83E0-4775-AB41-E84169694B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95B26299-BF21-4BF3-8529-DB561E1B4ADB}"/>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FBBE42A8-0F83-4FFB-8789-83AAD56DEA9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267442E-AC90-43B5-820F-58D2148B9712}"/>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378332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8DB06-CE84-4B44-8D05-E0CECAACA76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7AACB42-F8B2-4AA4-AF56-692C129B12A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F30101C-8511-46BA-8C65-2B87FF0E7529}"/>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5AAF5284-E259-4D29-8AB5-35F56F904F6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3B14BBC-4630-4E87-8277-3E0B06113F2D}"/>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595303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50D60C6-7234-431A-9FCD-2D27F0D793F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28AAD85-E669-4C32-8D4E-8D2573F91321}"/>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4212ACE-0B89-45C4-AF25-DFAB836D4FDD}"/>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81853120-9085-4194-9ADB-F52E6F344BE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4E63F78-64DE-470C-BA00-0AE190D8A416}"/>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1063928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DAD7DC-E59B-4CFB-AAF2-6791735179A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AEDC2E6-46A9-4581-B17D-113474A12C9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F98C702-053E-43E1-8276-4723FD773BBA}"/>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57FB6167-CAF6-4513-8111-5A4B51844F7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0F90224-B798-4F12-BE74-6DF92864E507}"/>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120058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493739-74A7-4101-AEE5-CA6B733136C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188D2F8-C432-4F33-8B9B-A23D37C476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30B1E95-63DF-4E63-806F-DA46A823805A}"/>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129BBCE0-284B-4FE8-9665-7C5DB6AA89E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D33B113-C85B-4CAD-A4C7-4A29DCA5039E}"/>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3906741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573779-CAC5-48A4-B455-0179A662108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809E963-53BB-4197-A0E8-6D40334FF6B5}"/>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6453C66B-6BEA-41B6-BAEB-68A3D9CAF3CA}"/>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3655B0D7-3EF9-4F00-BA87-4D76A73FB71A}"/>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6" name="Tijdelijke aanduiding voor voettekst 5">
            <a:extLst>
              <a:ext uri="{FF2B5EF4-FFF2-40B4-BE49-F238E27FC236}">
                <a16:creationId xmlns:a16="http://schemas.microsoft.com/office/drawing/2014/main" id="{8A5B83BD-464E-4E72-8A1E-8CBA1E01AC6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0737EDC-CFD5-493A-A3DC-741D3AB02A47}"/>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301444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038077-F823-4D3E-91DB-B4D309CB388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12F6C0B-9180-460D-AD80-7AADC4420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7DB9F68-EC61-41B7-BDDD-99F834C10BD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FD257EF-C6F6-4560-9E2E-02D352318D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22C009E-6272-4505-B871-77900DF70BB5}"/>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5C6C974-7FE3-417F-BE09-9835CDDBC618}"/>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8" name="Tijdelijke aanduiding voor voettekst 7">
            <a:extLst>
              <a:ext uri="{FF2B5EF4-FFF2-40B4-BE49-F238E27FC236}">
                <a16:creationId xmlns:a16="http://schemas.microsoft.com/office/drawing/2014/main" id="{D9FDEE8D-37E5-4748-A112-EA054F83CDB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B7DAF19-353B-4088-A711-06BD8DE1F289}"/>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18535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52B50A-F9FC-4190-882C-6FB2A6EDE0A7}"/>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D44C764-F6A6-4561-8628-CB79C9E0DB26}"/>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4" name="Tijdelijke aanduiding voor voettekst 3">
            <a:extLst>
              <a:ext uri="{FF2B5EF4-FFF2-40B4-BE49-F238E27FC236}">
                <a16:creationId xmlns:a16="http://schemas.microsoft.com/office/drawing/2014/main" id="{00F564D8-48E5-4EA5-9FF3-1DA40F2A5E7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E797C3D-8A78-4FD6-91DC-1F34179BBCDC}"/>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975252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C48E1EA-F9A5-43D2-9C85-E04C8562026E}"/>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3" name="Tijdelijke aanduiding voor voettekst 2">
            <a:extLst>
              <a:ext uri="{FF2B5EF4-FFF2-40B4-BE49-F238E27FC236}">
                <a16:creationId xmlns:a16="http://schemas.microsoft.com/office/drawing/2014/main" id="{ED29D1C9-859F-4D5A-A719-5A263B7F0A0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FD4B143-752F-4AC9-95B7-5C4FFCFDBC1B}"/>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795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B54E78-4137-445C-9F4F-F6D45C79B3A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05F1D31-A6BE-4A09-ABCE-EC8B75E78E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53D977B-CABA-4C33-807D-68A3BD95E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843D9A7-74FF-4F1C-A3D3-DE432C6D297B}"/>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6" name="Tijdelijke aanduiding voor voettekst 5">
            <a:extLst>
              <a:ext uri="{FF2B5EF4-FFF2-40B4-BE49-F238E27FC236}">
                <a16:creationId xmlns:a16="http://schemas.microsoft.com/office/drawing/2014/main" id="{E52C70AC-3B55-45F0-91B2-F2582F91F5B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5AD4325-C953-461B-9675-E10F629C78C8}"/>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330809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74B100-936E-4520-9E08-A4A1B444038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6A1BFD17-5CFD-4A92-9624-23D38ED00D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7A82291-F6EB-467E-884A-4538FB3314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49184D0-5532-41B5-8B89-30E0C407B86A}"/>
              </a:ext>
            </a:extLst>
          </p:cNvPr>
          <p:cNvSpPr>
            <a:spLocks noGrp="1"/>
          </p:cNvSpPr>
          <p:nvPr>
            <p:ph type="dt" sz="half" idx="10"/>
          </p:nvPr>
        </p:nvSpPr>
        <p:spPr/>
        <p:txBody>
          <a:bodyPr/>
          <a:lstStyle/>
          <a:p>
            <a:fld id="{F5BF0832-CEDC-421D-87D5-483D2E89C25F}" type="datetimeFigureOut">
              <a:rPr lang="nl-NL" smtClean="0"/>
              <a:t>6-2-2020</a:t>
            </a:fld>
            <a:endParaRPr lang="nl-NL"/>
          </a:p>
        </p:txBody>
      </p:sp>
      <p:sp>
        <p:nvSpPr>
          <p:cNvPr id="6" name="Tijdelijke aanduiding voor voettekst 5">
            <a:extLst>
              <a:ext uri="{FF2B5EF4-FFF2-40B4-BE49-F238E27FC236}">
                <a16:creationId xmlns:a16="http://schemas.microsoft.com/office/drawing/2014/main" id="{416E877E-B721-4C19-AD0F-A8350EDA9A2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1FF6A3C-B08C-4B73-B4AD-764838CE089C}"/>
              </a:ext>
            </a:extLst>
          </p:cNvPr>
          <p:cNvSpPr>
            <a:spLocks noGrp="1"/>
          </p:cNvSpPr>
          <p:nvPr>
            <p:ph type="sldNum" sz="quarter" idx="12"/>
          </p:nvPr>
        </p:nvSpPr>
        <p:spPr/>
        <p:txBody>
          <a:bodyPr/>
          <a:lstStyle/>
          <a:p>
            <a:fld id="{887925AD-6ED6-42E8-80EA-9E5D2A12DE61}" type="slidenum">
              <a:rPr lang="nl-NL" smtClean="0"/>
              <a:t>‹nr.›</a:t>
            </a:fld>
            <a:endParaRPr lang="nl-NL"/>
          </a:p>
        </p:txBody>
      </p:sp>
    </p:spTree>
    <p:extLst>
      <p:ext uri="{BB962C8B-B14F-4D97-AF65-F5344CB8AC3E}">
        <p14:creationId xmlns:p14="http://schemas.microsoft.com/office/powerpoint/2010/main" val="2845142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5AB2C21-8F6E-427C-8D7B-20731E82C5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F6C3438-0D80-486B-9C88-71BD86983F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7F021B2-C21B-4859-9B03-A33750BB70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F0832-CEDC-421D-87D5-483D2E89C25F}" type="datetimeFigureOut">
              <a:rPr lang="nl-NL" smtClean="0"/>
              <a:t>6-2-2020</a:t>
            </a:fld>
            <a:endParaRPr lang="nl-NL"/>
          </a:p>
        </p:txBody>
      </p:sp>
      <p:sp>
        <p:nvSpPr>
          <p:cNvPr id="5" name="Tijdelijke aanduiding voor voettekst 4">
            <a:extLst>
              <a:ext uri="{FF2B5EF4-FFF2-40B4-BE49-F238E27FC236}">
                <a16:creationId xmlns:a16="http://schemas.microsoft.com/office/drawing/2014/main" id="{FFBD9333-8C23-42D3-AB64-9CB7A90A17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097C90D-6C16-4B8F-8F53-9E1B10311E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7925AD-6ED6-42E8-80EA-9E5D2A12DE61}" type="slidenum">
              <a:rPr lang="nl-NL" smtClean="0"/>
              <a:t>‹nr.›</a:t>
            </a:fld>
            <a:endParaRPr lang="nl-NL"/>
          </a:p>
        </p:txBody>
      </p:sp>
    </p:spTree>
    <p:extLst>
      <p:ext uri="{BB962C8B-B14F-4D97-AF65-F5344CB8AC3E}">
        <p14:creationId xmlns:p14="http://schemas.microsoft.com/office/powerpoint/2010/main" val="1059872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C050B7-62CA-4C56-9A57-D51BB44F32E7}"/>
              </a:ext>
            </a:extLst>
          </p:cNvPr>
          <p:cNvSpPr>
            <a:spLocks noGrp="1"/>
          </p:cNvSpPr>
          <p:nvPr>
            <p:ph type="ctrTitle"/>
          </p:nvPr>
        </p:nvSpPr>
        <p:spPr/>
        <p:txBody>
          <a:bodyPr/>
          <a:lstStyle/>
          <a:p>
            <a:r>
              <a:rPr lang="nl-NL"/>
              <a:t>Dag van de Luchtsport</a:t>
            </a:r>
            <a:endParaRPr lang="nl-NL" dirty="0"/>
          </a:p>
        </p:txBody>
      </p:sp>
      <p:sp>
        <p:nvSpPr>
          <p:cNvPr id="3" name="Ondertitel 2">
            <a:extLst>
              <a:ext uri="{FF2B5EF4-FFF2-40B4-BE49-F238E27FC236}">
                <a16:creationId xmlns:a16="http://schemas.microsoft.com/office/drawing/2014/main" id="{97049A2F-67AB-4396-A88A-87C9BD653DD7}"/>
              </a:ext>
            </a:extLst>
          </p:cNvPr>
          <p:cNvSpPr>
            <a:spLocks noGrp="1"/>
          </p:cNvSpPr>
          <p:nvPr>
            <p:ph type="subTitle" idx="1"/>
          </p:nvPr>
        </p:nvSpPr>
        <p:spPr/>
        <p:txBody>
          <a:bodyPr/>
          <a:lstStyle/>
          <a:p>
            <a:r>
              <a:rPr lang="nl-NL" sz="4000"/>
              <a:t>19 september 2020</a:t>
            </a:r>
            <a:endParaRPr lang="nl-NL" sz="4000" dirty="0"/>
          </a:p>
        </p:txBody>
      </p:sp>
      <p:pic>
        <p:nvPicPr>
          <p:cNvPr id="4" name="Afbeelding 3">
            <a:extLst>
              <a:ext uri="{FF2B5EF4-FFF2-40B4-BE49-F238E27FC236}">
                <a16:creationId xmlns:a16="http://schemas.microsoft.com/office/drawing/2014/main" id="{0C98DFD7-CABF-4E27-9BB0-3E0808D7206D}"/>
              </a:ext>
            </a:extLst>
          </p:cNvPr>
          <p:cNvPicPr>
            <a:picLocks noChangeAspect="1"/>
          </p:cNvPicPr>
          <p:nvPr/>
        </p:nvPicPr>
        <p:blipFill>
          <a:blip r:embed="rId2"/>
          <a:stretch>
            <a:fillRect/>
          </a:stretch>
        </p:blipFill>
        <p:spPr>
          <a:xfrm>
            <a:off x="9552943" y="453526"/>
            <a:ext cx="2230113" cy="1243014"/>
          </a:xfrm>
          <a:prstGeom prst="rect">
            <a:avLst/>
          </a:prstGeom>
        </p:spPr>
      </p:pic>
    </p:spTree>
    <p:extLst>
      <p:ext uri="{BB962C8B-B14F-4D97-AF65-F5344CB8AC3E}">
        <p14:creationId xmlns:p14="http://schemas.microsoft.com/office/powerpoint/2010/main" val="325894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ECB0B5-12EC-4FC4-A90C-8F268FEA2797}"/>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Wat heb jij nodig om….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36E3FED2-BDEA-4288-9635-521127103B58}"/>
              </a:ext>
            </a:extLst>
          </p:cNvPr>
          <p:cNvSpPr>
            <a:spLocks noGrp="1"/>
          </p:cNvSpPr>
          <p:nvPr>
            <p:ph idx="1"/>
          </p:nvPr>
        </p:nvSpPr>
        <p:spPr>
          <a:xfrm>
            <a:off x="4976031" y="963877"/>
            <a:ext cx="6377769" cy="4930246"/>
          </a:xfrm>
        </p:spPr>
        <p:txBody>
          <a:bodyPr anchor="ctr">
            <a:normAutofit/>
          </a:bodyPr>
          <a:lstStyle/>
          <a:p>
            <a:r>
              <a:rPr lang="nl-NL" sz="2400"/>
              <a:t> Organisatie van de dag is een gezamenlijke activiteit, aan te sturen door een projectgroep uit alle / zoveel mogelijk luchtsporten</a:t>
            </a:r>
          </a:p>
          <a:p>
            <a:r>
              <a:rPr lang="nl-NL" sz="2400"/>
              <a:t>Uitwerking en uitvoering speelt zich op locaties af en vergt dus actie op club / schoolniveau – en wel in samenwerking met andere luchtsporten!</a:t>
            </a:r>
          </a:p>
          <a:p>
            <a:r>
              <a:rPr lang="nl-NL" sz="2400"/>
              <a:t>De Projectgroep staat open voor vragen t.a.v. regelgeving,  praktisch werkbaar gebleken oplossingen en dergelijke en coördineert ontwerp en productie / bestelling van een aantal voor ieder bruikbare materialen.  </a:t>
            </a:r>
          </a:p>
          <a:p>
            <a:endParaRPr lang="nl-NL" sz="2400"/>
          </a:p>
        </p:txBody>
      </p:sp>
      <p:pic>
        <p:nvPicPr>
          <p:cNvPr id="4" name="Afbeelding 3">
            <a:extLst>
              <a:ext uri="{FF2B5EF4-FFF2-40B4-BE49-F238E27FC236}">
                <a16:creationId xmlns:a16="http://schemas.microsoft.com/office/drawing/2014/main" id="{79CDC7EF-C87A-474E-967B-ACC66FAE0653}"/>
              </a:ext>
            </a:extLst>
          </p:cNvPr>
          <p:cNvPicPr>
            <a:picLocks noChangeAspect="1"/>
          </p:cNvPicPr>
          <p:nvPr/>
        </p:nvPicPr>
        <p:blipFill>
          <a:blip r:embed="rId2"/>
          <a:stretch>
            <a:fillRect/>
          </a:stretch>
        </p:blipFill>
        <p:spPr>
          <a:xfrm>
            <a:off x="449956" y="5894122"/>
            <a:ext cx="1013197" cy="564733"/>
          </a:xfrm>
          <a:prstGeom prst="rect">
            <a:avLst/>
          </a:prstGeom>
        </p:spPr>
      </p:pic>
    </p:spTree>
    <p:extLst>
      <p:ext uri="{BB962C8B-B14F-4D97-AF65-F5344CB8AC3E}">
        <p14:creationId xmlns:p14="http://schemas.microsoft.com/office/powerpoint/2010/main" val="2604526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EF834AC-03C4-41B5-841F-CA6242B9CC32}"/>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Missie, visie en doelstelling</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A79D0654-6123-40B4-BEEE-A1977FC3D8AF}"/>
              </a:ext>
            </a:extLst>
          </p:cNvPr>
          <p:cNvSpPr>
            <a:spLocks noGrp="1"/>
          </p:cNvSpPr>
          <p:nvPr>
            <p:ph idx="1"/>
          </p:nvPr>
        </p:nvSpPr>
        <p:spPr>
          <a:xfrm>
            <a:off x="4976031" y="963877"/>
            <a:ext cx="6377769" cy="4930246"/>
          </a:xfrm>
        </p:spPr>
        <p:txBody>
          <a:bodyPr anchor="ctr">
            <a:normAutofit/>
          </a:bodyPr>
          <a:lstStyle/>
          <a:p>
            <a:r>
              <a:rPr lang="nl-NL" sz="2400"/>
              <a:t>Missie: #ShareTheThrill</a:t>
            </a:r>
          </a:p>
          <a:p>
            <a:r>
              <a:rPr lang="nl-NL" sz="2400"/>
              <a:t>Visie: De KNVvL afdelingen maken samen de luchtsport bereikbaar voor iedereen</a:t>
            </a:r>
          </a:p>
          <a:p>
            <a:r>
              <a:rPr lang="nl-NL" sz="2400"/>
              <a:t>Doelstelling: </a:t>
            </a:r>
          </a:p>
          <a:p>
            <a:pPr lvl="1"/>
            <a:r>
              <a:rPr lang="nl-NL"/>
              <a:t>Zichtbaarheid van de luchtsporten als toegankelijke, aantrekkelijke en milieubewuste activiteit; </a:t>
            </a:r>
          </a:p>
          <a:p>
            <a:pPr lvl="1"/>
            <a:r>
              <a:rPr lang="nl-NL"/>
              <a:t>aanvullend per afdeling / locatie eigen doelstellingen zoals Ledenaanwas; Relatie met buren/ overheden etc aanhalen  </a:t>
            </a:r>
          </a:p>
        </p:txBody>
      </p:sp>
      <p:pic>
        <p:nvPicPr>
          <p:cNvPr id="4" name="Afbeelding 3">
            <a:extLst>
              <a:ext uri="{FF2B5EF4-FFF2-40B4-BE49-F238E27FC236}">
                <a16:creationId xmlns:a16="http://schemas.microsoft.com/office/drawing/2014/main" id="{2A6412D0-5199-4027-862B-CC6739736919}"/>
              </a:ext>
            </a:extLst>
          </p:cNvPr>
          <p:cNvPicPr>
            <a:picLocks noChangeAspect="1"/>
          </p:cNvPicPr>
          <p:nvPr/>
        </p:nvPicPr>
        <p:blipFill>
          <a:blip r:embed="rId2"/>
          <a:stretch>
            <a:fillRect/>
          </a:stretch>
        </p:blipFill>
        <p:spPr>
          <a:xfrm>
            <a:off x="440266" y="5725211"/>
            <a:ext cx="1170352" cy="652327"/>
          </a:xfrm>
          <a:prstGeom prst="rect">
            <a:avLst/>
          </a:prstGeom>
        </p:spPr>
      </p:pic>
    </p:spTree>
    <p:extLst>
      <p:ext uri="{BB962C8B-B14F-4D97-AF65-F5344CB8AC3E}">
        <p14:creationId xmlns:p14="http://schemas.microsoft.com/office/powerpoint/2010/main" val="1415678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09810-853B-4F2C-BC5D-3F971EB9C6B6}"/>
              </a:ext>
            </a:extLst>
          </p:cNvPr>
          <p:cNvSpPr>
            <a:spLocks noGrp="1"/>
          </p:cNvSpPr>
          <p:nvPr>
            <p:ph type="title"/>
          </p:nvPr>
        </p:nvSpPr>
        <p:spPr/>
        <p:txBody>
          <a:bodyPr/>
          <a:lstStyle/>
          <a:p>
            <a:r>
              <a:rPr lang="nl-NL" dirty="0"/>
              <a:t>Wat meer tekst….</a:t>
            </a:r>
          </a:p>
        </p:txBody>
      </p:sp>
      <p:sp>
        <p:nvSpPr>
          <p:cNvPr id="3" name="Tijdelijke aanduiding voor inhoud 2">
            <a:extLst>
              <a:ext uri="{FF2B5EF4-FFF2-40B4-BE49-F238E27FC236}">
                <a16:creationId xmlns:a16="http://schemas.microsoft.com/office/drawing/2014/main" id="{22A299F4-73AD-43E4-AB8B-509F53C42C57}"/>
              </a:ext>
            </a:extLst>
          </p:cNvPr>
          <p:cNvSpPr>
            <a:spLocks noGrp="1"/>
          </p:cNvSpPr>
          <p:nvPr>
            <p:ph idx="1"/>
          </p:nvPr>
        </p:nvSpPr>
        <p:spPr/>
        <p:txBody>
          <a:bodyPr/>
          <a:lstStyle/>
          <a:p>
            <a:pPr marL="0" indent="0">
              <a:buNone/>
            </a:pPr>
            <a:endParaRPr lang="nl-NL" dirty="0"/>
          </a:p>
          <a:p>
            <a:pPr marL="0" indent="0">
              <a:buNone/>
            </a:pPr>
            <a:endParaRPr lang="nl-NL" dirty="0"/>
          </a:p>
          <a:p>
            <a:pPr marL="0" indent="0">
              <a:buNone/>
            </a:pPr>
            <a:endParaRPr lang="nl-NL" dirty="0"/>
          </a:p>
          <a:p>
            <a:pPr marL="0" indent="0" algn="ctr">
              <a:buNone/>
            </a:pPr>
            <a:r>
              <a:rPr lang="nl-NL" dirty="0"/>
              <a:t>Overwegingen en achtergronden, om gevoel te krijgen </a:t>
            </a:r>
          </a:p>
          <a:p>
            <a:pPr marL="0" indent="0" algn="ctr">
              <a:buNone/>
            </a:pPr>
            <a:r>
              <a:rPr lang="nl-NL" dirty="0"/>
              <a:t>bij dit ultrakorte kader</a:t>
            </a:r>
          </a:p>
        </p:txBody>
      </p:sp>
      <p:pic>
        <p:nvPicPr>
          <p:cNvPr id="4" name="Afbeelding 3">
            <a:extLst>
              <a:ext uri="{FF2B5EF4-FFF2-40B4-BE49-F238E27FC236}">
                <a16:creationId xmlns:a16="http://schemas.microsoft.com/office/drawing/2014/main" id="{214A7EBC-55FE-43AC-9775-9A5422C1CF97}"/>
              </a:ext>
            </a:extLst>
          </p:cNvPr>
          <p:cNvPicPr>
            <a:picLocks noChangeAspect="1"/>
          </p:cNvPicPr>
          <p:nvPr/>
        </p:nvPicPr>
        <p:blipFill>
          <a:blip r:embed="rId2"/>
          <a:stretch>
            <a:fillRect/>
          </a:stretch>
        </p:blipFill>
        <p:spPr>
          <a:xfrm>
            <a:off x="132699" y="6114539"/>
            <a:ext cx="1182754" cy="659240"/>
          </a:xfrm>
          <a:prstGeom prst="rect">
            <a:avLst/>
          </a:prstGeom>
        </p:spPr>
      </p:pic>
    </p:spTree>
    <p:extLst>
      <p:ext uri="{BB962C8B-B14F-4D97-AF65-F5344CB8AC3E}">
        <p14:creationId xmlns:p14="http://schemas.microsoft.com/office/powerpoint/2010/main" val="2827708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A3D203E-EF35-48E9-93DE-2D3FFFEFE48C}"/>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Luchtsport – onze gezamenlijke passie</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0AAAAA3E-A2DF-407F-AFBE-5040F1133365}"/>
              </a:ext>
            </a:extLst>
          </p:cNvPr>
          <p:cNvSpPr>
            <a:spLocks noGrp="1"/>
          </p:cNvSpPr>
          <p:nvPr>
            <p:ph idx="1"/>
          </p:nvPr>
        </p:nvSpPr>
        <p:spPr>
          <a:xfrm>
            <a:off x="4976031" y="963877"/>
            <a:ext cx="6377769" cy="4930246"/>
          </a:xfrm>
        </p:spPr>
        <p:txBody>
          <a:bodyPr anchor="ctr">
            <a:normAutofit/>
          </a:bodyPr>
          <a:lstStyle/>
          <a:p>
            <a:r>
              <a:rPr lang="nl-NL" sz="2400"/>
              <a:t>Alle luchtsporten –’ieder die zich boven grassprietniveau verheft’-  hebben ‘de lucht’ gemeen, verder heeft elke luchtsport verschillende verlangens</a:t>
            </a:r>
          </a:p>
          <a:p>
            <a:r>
              <a:rPr lang="nl-NL" sz="2400"/>
              <a:t>We #ShareTheThrill  … en willen die graag delen</a:t>
            </a:r>
          </a:p>
          <a:p>
            <a:r>
              <a:rPr lang="nl-NL" sz="2400"/>
              <a:t>Nu en in de toekomst de mogelijkheden behouden om ‘onze’ luchtsporten te bedrijven</a:t>
            </a:r>
          </a:p>
          <a:p>
            <a:r>
              <a:rPr lang="nl-NL" sz="2400"/>
              <a:t>Door: </a:t>
            </a:r>
          </a:p>
          <a:p>
            <a:pPr lvl="1"/>
            <a:r>
              <a:rPr lang="nl-NL" dirty="0"/>
              <a:t>Tenminste gelijk blijvend aantal deelnemers</a:t>
            </a:r>
          </a:p>
          <a:p>
            <a:pPr lvl="1"/>
            <a:r>
              <a:rPr lang="nl-NL" dirty="0"/>
              <a:t>Bekendheid bij het publiek</a:t>
            </a:r>
          </a:p>
          <a:p>
            <a:pPr lvl="1"/>
            <a:r>
              <a:rPr lang="nl-NL" dirty="0"/>
              <a:t>Goodwill bij publiek en relevante spelers</a:t>
            </a:r>
          </a:p>
        </p:txBody>
      </p:sp>
      <p:pic>
        <p:nvPicPr>
          <p:cNvPr id="4" name="Afbeelding 3">
            <a:extLst>
              <a:ext uri="{FF2B5EF4-FFF2-40B4-BE49-F238E27FC236}">
                <a16:creationId xmlns:a16="http://schemas.microsoft.com/office/drawing/2014/main" id="{DF4D0DFA-F4E3-407F-91CD-0F6F1AF0EF72}"/>
              </a:ext>
            </a:extLst>
          </p:cNvPr>
          <p:cNvPicPr>
            <a:picLocks noChangeAspect="1"/>
          </p:cNvPicPr>
          <p:nvPr/>
        </p:nvPicPr>
        <p:blipFill>
          <a:blip r:embed="rId2"/>
          <a:stretch>
            <a:fillRect/>
          </a:stretch>
        </p:blipFill>
        <p:spPr>
          <a:xfrm>
            <a:off x="449956" y="5779734"/>
            <a:ext cx="1218423" cy="679121"/>
          </a:xfrm>
          <a:prstGeom prst="rect">
            <a:avLst/>
          </a:prstGeom>
        </p:spPr>
      </p:pic>
    </p:spTree>
    <p:extLst>
      <p:ext uri="{BB962C8B-B14F-4D97-AF65-F5344CB8AC3E}">
        <p14:creationId xmlns:p14="http://schemas.microsoft.com/office/powerpoint/2010/main" val="2190426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FFDF9E3-5A8E-46B5-B925-E7D170E9EF54}"/>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Gewenst beeld: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ACBCFCD9-1219-42B7-B1A8-96464999F774}"/>
              </a:ext>
            </a:extLst>
          </p:cNvPr>
          <p:cNvSpPr>
            <a:spLocks noGrp="1"/>
          </p:cNvSpPr>
          <p:nvPr>
            <p:ph idx="1"/>
          </p:nvPr>
        </p:nvSpPr>
        <p:spPr>
          <a:xfrm>
            <a:off x="4976031" y="963877"/>
            <a:ext cx="6377769" cy="4930246"/>
          </a:xfrm>
        </p:spPr>
        <p:txBody>
          <a:bodyPr anchor="ctr">
            <a:normAutofit/>
          </a:bodyPr>
          <a:lstStyle/>
          <a:p>
            <a:r>
              <a:rPr lang="nl-NL" sz="2000"/>
              <a:t>Luchtsporten zijn geschikt én bereikbaar voor een breed publiek, van jongs af aan (Modelvliegen). </a:t>
            </a:r>
          </a:p>
          <a:p>
            <a:r>
              <a:rPr lang="nl-NL" sz="2000"/>
              <a:t>Luchtsporten zijn een kraamkamer voor alles wat met vliegen te maken heeft: opleiding, technische ontwikkelingen…  </a:t>
            </a:r>
          </a:p>
          <a:p>
            <a:r>
              <a:rPr lang="nl-NL" sz="2000"/>
              <a:t>Luchtsporten gaan verantwoord om met de omgeving</a:t>
            </a:r>
          </a:p>
          <a:p>
            <a:r>
              <a:rPr lang="nl-NL" sz="2000"/>
              <a:t>Luchtsporten gaan zorgvuldig en verantwoord om met veiligheid; je houdt je aan de regels en beperkingen. </a:t>
            </a:r>
          </a:p>
          <a:p>
            <a:r>
              <a:rPr lang="nl-NL" sz="2000"/>
              <a:t>We zijn een serieuze gesprekspartner voor andere gebruikers van het luchtruim; met erkenning van de andere belangen laten wij zien waarom we onze (bescheiden) behoefte aan luchtruim en locaties nodig hebben om de sport te kunnen beoefenen. </a:t>
            </a:r>
          </a:p>
        </p:txBody>
      </p:sp>
      <p:pic>
        <p:nvPicPr>
          <p:cNvPr id="4" name="Afbeelding 3">
            <a:extLst>
              <a:ext uri="{FF2B5EF4-FFF2-40B4-BE49-F238E27FC236}">
                <a16:creationId xmlns:a16="http://schemas.microsoft.com/office/drawing/2014/main" id="{B1307E73-F4CB-40A0-BBEC-AAC17289F167}"/>
              </a:ext>
            </a:extLst>
          </p:cNvPr>
          <p:cNvPicPr>
            <a:picLocks noChangeAspect="1"/>
          </p:cNvPicPr>
          <p:nvPr/>
        </p:nvPicPr>
        <p:blipFill>
          <a:blip r:embed="rId2"/>
          <a:stretch>
            <a:fillRect/>
          </a:stretch>
        </p:blipFill>
        <p:spPr>
          <a:xfrm>
            <a:off x="516466" y="5843630"/>
            <a:ext cx="1103787" cy="615226"/>
          </a:xfrm>
          <a:prstGeom prst="rect">
            <a:avLst/>
          </a:prstGeom>
        </p:spPr>
      </p:pic>
    </p:spTree>
    <p:extLst>
      <p:ext uri="{BB962C8B-B14F-4D97-AF65-F5344CB8AC3E}">
        <p14:creationId xmlns:p14="http://schemas.microsoft.com/office/powerpoint/2010/main" val="3071385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984089-C4E2-44C8-982E-7A88084FAF78}"/>
              </a:ext>
            </a:extLst>
          </p:cNvPr>
          <p:cNvSpPr>
            <a:spLocks noGrp="1"/>
          </p:cNvSpPr>
          <p:nvPr>
            <p:ph type="title"/>
          </p:nvPr>
        </p:nvSpPr>
        <p:spPr>
          <a:xfrm>
            <a:off x="838200" y="963877"/>
            <a:ext cx="3494362" cy="4930246"/>
          </a:xfrm>
        </p:spPr>
        <p:txBody>
          <a:bodyPr>
            <a:normAutofit/>
          </a:bodyPr>
          <a:lstStyle/>
          <a:p>
            <a:pPr algn="r"/>
            <a:r>
              <a:rPr lang="nl-NL" dirty="0">
                <a:solidFill>
                  <a:schemeClr val="accent1"/>
                </a:solidFill>
              </a:rPr>
              <a:t>Dag van de Luchtsport 19 september 2020</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06D681E7-1A5D-4915-AB0E-B8CC068BA208}"/>
              </a:ext>
            </a:extLst>
          </p:cNvPr>
          <p:cNvSpPr>
            <a:spLocks noGrp="1"/>
          </p:cNvSpPr>
          <p:nvPr>
            <p:ph idx="1"/>
          </p:nvPr>
        </p:nvSpPr>
        <p:spPr>
          <a:xfrm>
            <a:off x="4976031" y="963877"/>
            <a:ext cx="6377769" cy="4930246"/>
          </a:xfrm>
        </p:spPr>
        <p:txBody>
          <a:bodyPr anchor="ctr">
            <a:normAutofit/>
          </a:bodyPr>
          <a:lstStyle/>
          <a:p>
            <a:pPr marL="0" indent="0">
              <a:buNone/>
            </a:pPr>
            <a:r>
              <a:rPr lang="nl-NL" sz="2000"/>
              <a:t>De luchtsporten in KNVvL-kader presenteren aan het publiek</a:t>
            </a:r>
          </a:p>
          <a:p>
            <a:r>
              <a:rPr lang="nl-NL" sz="2000"/>
              <a:t>Door het openstellen van locaties en het ontvangen van gasten voor fysieke ontmoeting</a:t>
            </a:r>
          </a:p>
          <a:p>
            <a:r>
              <a:rPr lang="nl-NL" sz="2000"/>
              <a:t>Door middel van traditionele en (openbare en eigen) Social Media de dag benutten voor publiciteit</a:t>
            </a:r>
          </a:p>
          <a:p>
            <a:r>
              <a:rPr lang="nl-NL" sz="2000"/>
              <a:t>Publiek de mogelijkheid bieden de luchtsport zelf te ervaren (#ShareTheThrill): tentoonstellen,  mbv simulator en zélf meevliegen!</a:t>
            </a:r>
          </a:p>
          <a:p>
            <a:r>
              <a:rPr lang="nl-NL" sz="2000"/>
              <a:t>Onze ‘zakelijke’ partners de gelegenheid bieden nader kennis te maken met onze sport én delen van ons plezier daarin </a:t>
            </a:r>
          </a:p>
          <a:p>
            <a:r>
              <a:rPr lang="nl-NL" sz="2000"/>
              <a:t>.. en niet het minste: ons </a:t>
            </a:r>
            <a:r>
              <a:rPr lang="nl-NL" sz="2000" i="1"/>
              <a:t>samen</a:t>
            </a:r>
            <a:r>
              <a:rPr lang="nl-NL" sz="2000"/>
              <a:t> presenteren en dus elkaar ontmoeten!!!</a:t>
            </a:r>
          </a:p>
          <a:p>
            <a:endParaRPr lang="nl-NL" sz="2000"/>
          </a:p>
          <a:p>
            <a:endParaRPr lang="nl-NL" sz="2000"/>
          </a:p>
        </p:txBody>
      </p:sp>
      <p:pic>
        <p:nvPicPr>
          <p:cNvPr id="4" name="Afbeelding 3">
            <a:extLst>
              <a:ext uri="{FF2B5EF4-FFF2-40B4-BE49-F238E27FC236}">
                <a16:creationId xmlns:a16="http://schemas.microsoft.com/office/drawing/2014/main" id="{4C3EBA20-A92B-4E8D-9547-B44624D94AF4}"/>
              </a:ext>
            </a:extLst>
          </p:cNvPr>
          <p:cNvPicPr>
            <a:picLocks noChangeAspect="1"/>
          </p:cNvPicPr>
          <p:nvPr/>
        </p:nvPicPr>
        <p:blipFill>
          <a:blip r:embed="rId2"/>
          <a:stretch>
            <a:fillRect/>
          </a:stretch>
        </p:blipFill>
        <p:spPr>
          <a:xfrm>
            <a:off x="516466" y="5775158"/>
            <a:ext cx="1226635" cy="683698"/>
          </a:xfrm>
          <a:prstGeom prst="rect">
            <a:avLst/>
          </a:prstGeom>
        </p:spPr>
      </p:pic>
    </p:spTree>
    <p:extLst>
      <p:ext uri="{BB962C8B-B14F-4D97-AF65-F5344CB8AC3E}">
        <p14:creationId xmlns:p14="http://schemas.microsoft.com/office/powerpoint/2010/main" val="1409877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135B174-9FD5-4FDD-9BBD-860953B9C939}"/>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Bereik van de dag</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03B92957-E5FB-4F1C-BAB7-E7569A00D6D5}"/>
              </a:ext>
            </a:extLst>
          </p:cNvPr>
          <p:cNvSpPr>
            <a:spLocks noGrp="1"/>
          </p:cNvSpPr>
          <p:nvPr>
            <p:ph idx="1"/>
          </p:nvPr>
        </p:nvSpPr>
        <p:spPr>
          <a:xfrm>
            <a:off x="4976031" y="963877"/>
            <a:ext cx="6377769" cy="4930246"/>
          </a:xfrm>
        </p:spPr>
        <p:txBody>
          <a:bodyPr anchor="ctr">
            <a:normAutofit/>
          </a:bodyPr>
          <a:lstStyle/>
          <a:p>
            <a:r>
              <a:rPr lang="nl-NL" sz="2200"/>
              <a:t>Daadwerkelijk bezoek versterkt de onderlinge band en geeft een #sharetethrill belevenis aan wie erbij is geweest</a:t>
            </a:r>
          </a:p>
          <a:p>
            <a:r>
              <a:rPr lang="nl-NL" sz="2200"/>
              <a:t>Streven: totaal 20 locaties (waarvan 1 VIP locatie), 20 000 bezoekers (“Het moet wel beheersbaar blijven”) </a:t>
            </a:r>
          </a:p>
          <a:p>
            <a:r>
              <a:rPr lang="nl-NL" sz="2200"/>
              <a:t>VIP locatie met aanwezigheid alle luchtsporten, landelijke VIP’s, landelijke media </a:t>
            </a:r>
          </a:p>
          <a:p>
            <a:r>
              <a:rPr lang="nl-NL" sz="2200"/>
              <a:t>Zichtbaarheid betekent naast bezoek ook publiciteit en dus vooraankondiging / verslag met beelden zichtbaar voor 3 miljoen Nederlanders waaronder 80% van de relevante doelgroep:  hotemetoten van  Luchtvaartsector, Landelijke, regionale en lokale bestuurders,  terreineigenaren, actiegroepen etc. </a:t>
            </a:r>
          </a:p>
          <a:p>
            <a:endParaRPr lang="nl-NL" sz="2200"/>
          </a:p>
        </p:txBody>
      </p:sp>
      <p:pic>
        <p:nvPicPr>
          <p:cNvPr id="4" name="Afbeelding 3">
            <a:extLst>
              <a:ext uri="{FF2B5EF4-FFF2-40B4-BE49-F238E27FC236}">
                <a16:creationId xmlns:a16="http://schemas.microsoft.com/office/drawing/2014/main" id="{4373C811-9E22-47F1-A72F-D389261F29F0}"/>
              </a:ext>
            </a:extLst>
          </p:cNvPr>
          <p:cNvPicPr>
            <a:picLocks noChangeAspect="1"/>
          </p:cNvPicPr>
          <p:nvPr/>
        </p:nvPicPr>
        <p:blipFill>
          <a:blip r:embed="rId2"/>
          <a:stretch>
            <a:fillRect/>
          </a:stretch>
        </p:blipFill>
        <p:spPr>
          <a:xfrm>
            <a:off x="516466" y="5816806"/>
            <a:ext cx="1151913" cy="642050"/>
          </a:xfrm>
          <a:prstGeom prst="rect">
            <a:avLst/>
          </a:prstGeom>
        </p:spPr>
      </p:pic>
    </p:spTree>
    <p:extLst>
      <p:ext uri="{BB962C8B-B14F-4D97-AF65-F5344CB8AC3E}">
        <p14:creationId xmlns:p14="http://schemas.microsoft.com/office/powerpoint/2010/main" val="68066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03C8F4-2196-4C7E-A22A-9AC12F679D81}"/>
              </a:ext>
            </a:extLst>
          </p:cNvPr>
          <p:cNvSpPr>
            <a:spLocks noGrp="1"/>
          </p:cNvSpPr>
          <p:nvPr>
            <p:ph type="title"/>
          </p:nvPr>
        </p:nvSpPr>
        <p:spPr/>
        <p:txBody>
          <a:bodyPr/>
          <a:lstStyle/>
          <a:p>
            <a:r>
              <a:rPr lang="nl-NL" dirty="0"/>
              <a:t>Van woorden naar daden… </a:t>
            </a:r>
          </a:p>
        </p:txBody>
      </p:sp>
      <p:sp>
        <p:nvSpPr>
          <p:cNvPr id="3" name="Tijdelijke aanduiding voor inhoud 2">
            <a:extLst>
              <a:ext uri="{FF2B5EF4-FFF2-40B4-BE49-F238E27FC236}">
                <a16:creationId xmlns:a16="http://schemas.microsoft.com/office/drawing/2014/main" id="{424CA4CF-DE1B-49D1-A874-5B832CD47EF1}"/>
              </a:ext>
            </a:extLst>
          </p:cNvPr>
          <p:cNvSpPr>
            <a:spLocks noGrp="1"/>
          </p:cNvSpPr>
          <p:nvPr>
            <p:ph idx="1"/>
          </p:nvPr>
        </p:nvSpPr>
        <p:spPr/>
        <p:txBody>
          <a:bodyPr/>
          <a:lstStyle/>
          <a:p>
            <a:pPr marL="0" indent="0">
              <a:buNone/>
            </a:pPr>
            <a:endParaRPr lang="nl-NL" dirty="0"/>
          </a:p>
          <a:p>
            <a:pPr marL="0" indent="0">
              <a:buNone/>
            </a:pPr>
            <a:endParaRPr lang="nl-NL" dirty="0"/>
          </a:p>
          <a:p>
            <a:pPr marL="0" indent="0">
              <a:buNone/>
            </a:pPr>
            <a:endParaRPr lang="nl-NL" dirty="0"/>
          </a:p>
          <a:p>
            <a:pPr marL="0" indent="0">
              <a:buNone/>
            </a:pPr>
            <a:r>
              <a:rPr lang="nl-NL" dirty="0"/>
              <a:t>… hoe gaan we dat praktisch aanpakken? </a:t>
            </a:r>
          </a:p>
        </p:txBody>
      </p:sp>
      <p:pic>
        <p:nvPicPr>
          <p:cNvPr id="4" name="Afbeelding 3">
            <a:extLst>
              <a:ext uri="{FF2B5EF4-FFF2-40B4-BE49-F238E27FC236}">
                <a16:creationId xmlns:a16="http://schemas.microsoft.com/office/drawing/2014/main" id="{EAE46E68-24C5-4F79-936F-C015E0768B1B}"/>
              </a:ext>
            </a:extLst>
          </p:cNvPr>
          <p:cNvPicPr>
            <a:picLocks noChangeAspect="1"/>
          </p:cNvPicPr>
          <p:nvPr/>
        </p:nvPicPr>
        <p:blipFill>
          <a:blip r:embed="rId2"/>
          <a:stretch>
            <a:fillRect/>
          </a:stretch>
        </p:blipFill>
        <p:spPr>
          <a:xfrm>
            <a:off x="148742" y="6031832"/>
            <a:ext cx="1250105" cy="696780"/>
          </a:xfrm>
          <a:prstGeom prst="rect">
            <a:avLst/>
          </a:prstGeom>
        </p:spPr>
      </p:pic>
    </p:spTree>
    <p:extLst>
      <p:ext uri="{BB962C8B-B14F-4D97-AF65-F5344CB8AC3E}">
        <p14:creationId xmlns:p14="http://schemas.microsoft.com/office/powerpoint/2010/main" val="542519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76A69E7-7B28-427A-B006-85CFD4F482EA}"/>
              </a:ext>
            </a:extLst>
          </p:cNvPr>
          <p:cNvSpPr>
            <a:spLocks noGrp="1"/>
          </p:cNvSpPr>
          <p:nvPr>
            <p:ph type="title"/>
          </p:nvPr>
        </p:nvSpPr>
        <p:spPr>
          <a:xfrm>
            <a:off x="838200" y="963877"/>
            <a:ext cx="3494362" cy="4930246"/>
          </a:xfrm>
        </p:spPr>
        <p:txBody>
          <a:bodyPr>
            <a:normAutofit/>
          </a:bodyPr>
          <a:lstStyle/>
          <a:p>
            <a:pPr algn="r"/>
            <a:r>
              <a:rPr lang="nl-NL">
                <a:solidFill>
                  <a:schemeClr val="accent1"/>
                </a:solidFill>
              </a:rPr>
              <a:t>Centraal:  kader etc., op locatie ruimte voor eigen invulling</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F864FBE8-F0C4-47DF-B663-A9CCDF581B9C}"/>
              </a:ext>
            </a:extLst>
          </p:cNvPr>
          <p:cNvSpPr>
            <a:spLocks noGrp="1"/>
          </p:cNvSpPr>
          <p:nvPr>
            <p:ph idx="1"/>
          </p:nvPr>
        </p:nvSpPr>
        <p:spPr>
          <a:xfrm>
            <a:off x="4976031" y="963877"/>
            <a:ext cx="6377769" cy="4930246"/>
          </a:xfrm>
        </p:spPr>
        <p:txBody>
          <a:bodyPr anchor="ctr">
            <a:normAutofit/>
          </a:bodyPr>
          <a:lstStyle/>
          <a:p>
            <a:r>
              <a:rPr lang="nl-NL" sz="2400"/>
              <a:t>Een projectgroep werkt het centrale kader waar noodzakelijk verder uit</a:t>
            </a:r>
          </a:p>
          <a:p>
            <a:r>
              <a:rPr lang="nl-NL" sz="2400"/>
              <a:t>Sturen vanuit de projectgroep beperkt zich tot kader, faciliteren en stimuleren</a:t>
            </a:r>
          </a:p>
          <a:p>
            <a:r>
              <a:rPr lang="nl-NL" sz="2400"/>
              <a:t>Op locaties: waar mogelijk aanwezigheid van verschillende luchtsporten; door deelnemers per locatie wordt onderling geregeld hoe iedere luchtsport ‘aan de bak’ kan komen. Zodra het om écht vliegen gaat zal er in tijd en ruimte gedeeld moeten worden. In toolkit worden door projectgroep suggesties aangereikt. </a:t>
            </a:r>
          </a:p>
        </p:txBody>
      </p:sp>
      <p:pic>
        <p:nvPicPr>
          <p:cNvPr id="4" name="Afbeelding 3">
            <a:extLst>
              <a:ext uri="{FF2B5EF4-FFF2-40B4-BE49-F238E27FC236}">
                <a16:creationId xmlns:a16="http://schemas.microsoft.com/office/drawing/2014/main" id="{F8168FC7-6709-4475-8A94-0D6B88A77802}"/>
              </a:ext>
            </a:extLst>
          </p:cNvPr>
          <p:cNvPicPr>
            <a:picLocks noChangeAspect="1"/>
          </p:cNvPicPr>
          <p:nvPr/>
        </p:nvPicPr>
        <p:blipFill>
          <a:blip r:embed="rId2"/>
          <a:stretch>
            <a:fillRect/>
          </a:stretch>
        </p:blipFill>
        <p:spPr>
          <a:xfrm>
            <a:off x="516466" y="5656856"/>
            <a:ext cx="1264208" cy="704641"/>
          </a:xfrm>
          <a:prstGeom prst="rect">
            <a:avLst/>
          </a:prstGeom>
        </p:spPr>
      </p:pic>
    </p:spTree>
    <p:extLst>
      <p:ext uri="{BB962C8B-B14F-4D97-AF65-F5344CB8AC3E}">
        <p14:creationId xmlns:p14="http://schemas.microsoft.com/office/powerpoint/2010/main" val="181936737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630</Words>
  <Application>Microsoft Office PowerPoint</Application>
  <PresentationFormat>Breedbeeld</PresentationFormat>
  <Paragraphs>53</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Kantoorthema</vt:lpstr>
      <vt:lpstr>Dag van de Luchtsport</vt:lpstr>
      <vt:lpstr>Missie, visie en doelstelling</vt:lpstr>
      <vt:lpstr>Wat meer tekst….</vt:lpstr>
      <vt:lpstr>Luchtsport – onze gezamenlijke passie</vt:lpstr>
      <vt:lpstr>Gewenst beeld: </vt:lpstr>
      <vt:lpstr>Dag van de Luchtsport 19 september 2020</vt:lpstr>
      <vt:lpstr>Bereik van de dag</vt:lpstr>
      <vt:lpstr>Van woorden naar daden… </vt:lpstr>
      <vt:lpstr>Centraal:  kader etc., op locatie ruimte voor eigen invulling</vt:lpstr>
      <vt:lpstr>Wat heb jij nodig 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Dag van de Luchtsport</dc:title>
  <dc:creator>lonneke alsema</dc:creator>
  <cp:lastModifiedBy>lonneke alsema</cp:lastModifiedBy>
  <cp:revision>2</cp:revision>
  <dcterms:created xsi:type="dcterms:W3CDTF">2020-02-06T14:49:00Z</dcterms:created>
  <dcterms:modified xsi:type="dcterms:W3CDTF">2020-02-06T14:54:53Z</dcterms:modified>
</cp:coreProperties>
</file>