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ut, R.A.J. van (Ronald) - ILT" initials="PRv(-I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1430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 en sub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ks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Titeltekst</a:t>
            </a:r>
          </a:p>
        </p:txBody>
      </p:sp>
      <p:sp>
        <p:nvSpPr>
          <p:cNvPr id="12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bo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21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29" name="Hoofdtekst - niveau éé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3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opsomming e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fbeelding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8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39" name="Hoofdtekst - niveau één…"/>
          <p:cNvSpPr txBox="1"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psommingstek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8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driem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Afbeelding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6" name="Afbeelding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4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7" name="Afbeelding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8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+mj-lt"/>
                <a:ea typeface="+mj-ea"/>
                <a:cs typeface="+mj-cs"/>
                <a:sym typeface="Helvetica"/>
              </a:defRPr>
            </a:lvl1pPr>
            <a:lvl2pPr marL="740832" indent="-296332" algn="ctr">
              <a:spcBef>
                <a:spcPts val="0"/>
              </a:spcBef>
              <a:defRPr sz="2400">
                <a:latin typeface="+mj-lt"/>
                <a:ea typeface="+mj-ea"/>
                <a:cs typeface="+mj-cs"/>
                <a:sym typeface="Helvetica"/>
              </a:defRPr>
            </a:lvl2pPr>
            <a:lvl3pPr marL="1185332" indent="-296332" algn="ctr">
              <a:spcBef>
                <a:spcPts val="0"/>
              </a:spcBef>
              <a:defRPr sz="2400">
                <a:latin typeface="+mj-lt"/>
                <a:ea typeface="+mj-ea"/>
                <a:cs typeface="+mj-cs"/>
                <a:sym typeface="Helvetica"/>
              </a:defRPr>
            </a:lvl3pPr>
            <a:lvl4pPr marL="1629833" indent="-296332" algn="ctr">
              <a:spcBef>
                <a:spcPts val="0"/>
              </a:spcBef>
              <a:defRPr sz="2400">
                <a:latin typeface="+mj-lt"/>
                <a:ea typeface="+mj-ea"/>
                <a:cs typeface="+mj-cs"/>
                <a:sym typeface="Helvetica"/>
              </a:defRPr>
            </a:lvl4pPr>
            <a:lvl5pPr marL="2074333" indent="-296333" algn="ctr">
              <a:spcBef>
                <a:spcPts val="0"/>
              </a:spcBef>
              <a:defRPr sz="24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66" name="&quot;Typ hier een citaat.&quot;"/>
          <p:cNvSpPr txBox="1">
            <a:spLocks noGrp="1"/>
          </p:cNvSpPr>
          <p:nvPr>
            <p:ph type="body" sz="quarter" idx="13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eltekst"/>
          <p:cNvSpPr txBox="1">
            <a:spLocks noGrp="1"/>
          </p:cNvSpPr>
          <p:nvPr>
            <p:ph type="title"/>
          </p:nvPr>
        </p:nvSpPr>
        <p:spPr>
          <a:xfrm>
            <a:off x="952499" y="1024466"/>
            <a:ext cx="11099802" cy="1799167"/>
          </a:xfrm>
          <a:prstGeom prst="rect">
            <a:avLst/>
          </a:prstGeom>
        </p:spPr>
        <p:txBody>
          <a:bodyPr lIns="72248" tIns="72248" rIns="72248" bIns="72248"/>
          <a:lstStyle>
            <a:lvl1pPr defTabSz="584162">
              <a:defRPr sz="78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Titeltekst</a:t>
            </a:r>
          </a:p>
        </p:txBody>
      </p:sp>
      <p:sp>
        <p:nvSpPr>
          <p:cNvPr id="75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952499" y="2971798"/>
            <a:ext cx="11099802" cy="5238754"/>
          </a:xfrm>
          <a:prstGeom prst="rect">
            <a:avLst/>
          </a:prstGeom>
        </p:spPr>
        <p:txBody>
          <a:bodyPr lIns="72248" tIns="72248" rIns="72248" bIns="72248"/>
          <a:lstStyle>
            <a:lvl1pPr marL="402137" indent="-402137" defTabSz="584162">
              <a:spcBef>
                <a:spcPts val="4000"/>
              </a:spcBef>
              <a:buSzPct val="145000"/>
              <a:defRPr sz="2800">
                <a:latin typeface="+mn-lt"/>
                <a:ea typeface="+mn-ea"/>
                <a:cs typeface="+mn-cs"/>
                <a:sym typeface="Helvetica Neue"/>
              </a:defRPr>
            </a:lvl1pPr>
            <a:lvl2pPr marL="662569" indent="-402137" defTabSz="584162">
              <a:spcBef>
                <a:spcPts val="4000"/>
              </a:spcBef>
              <a:buSzPct val="145000"/>
              <a:defRPr sz="2800">
                <a:latin typeface="+mn-lt"/>
                <a:ea typeface="+mn-ea"/>
                <a:cs typeface="+mn-cs"/>
                <a:sym typeface="Helvetica Neue"/>
              </a:defRPr>
            </a:lvl2pPr>
            <a:lvl3pPr marL="923002" indent="-402137" defTabSz="584162">
              <a:spcBef>
                <a:spcPts val="4000"/>
              </a:spcBef>
              <a:buSzPct val="145000"/>
              <a:defRPr sz="2800">
                <a:latin typeface="+mn-lt"/>
                <a:ea typeface="+mn-ea"/>
                <a:cs typeface="+mn-cs"/>
                <a:sym typeface="Helvetica Neue"/>
              </a:defRPr>
            </a:lvl3pPr>
            <a:lvl4pPr marL="1183435" indent="-402137" defTabSz="584162">
              <a:spcBef>
                <a:spcPts val="4000"/>
              </a:spcBef>
              <a:buSzPct val="145000"/>
              <a:defRPr sz="2800">
                <a:latin typeface="+mn-lt"/>
                <a:ea typeface="+mn-ea"/>
                <a:cs typeface="+mn-cs"/>
                <a:sym typeface="Helvetica Neue"/>
              </a:defRPr>
            </a:lvl4pPr>
            <a:lvl5pPr marL="1443865" indent="-402135" defTabSz="584162">
              <a:spcBef>
                <a:spcPts val="4000"/>
              </a:spcBef>
              <a:buSzPct val="145000"/>
              <a:defRPr sz="2800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76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6321558" y="8559797"/>
            <a:ext cx="354913" cy="355242"/>
          </a:xfrm>
          <a:prstGeom prst="rect">
            <a:avLst/>
          </a:prstGeom>
        </p:spPr>
        <p:txBody>
          <a:bodyPr lIns="72248" tIns="72248" rIns="72248" bIns="72248"/>
          <a:lstStyle>
            <a:lvl1pPr defTabSz="650963"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kst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Titeltekst</a:t>
            </a:r>
          </a:p>
        </p:txBody>
      </p:sp>
      <p:sp>
        <p:nvSpPr>
          <p:cNvPr id="3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ilent.nl/onderwerpen/drones/categorie-specifiek/ontheffingen/vliegen-buiten-de-uniforme-daglicht-periode-udp" TargetMode="Externa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hyperlink" Target="https://roclightomzetting.nlr.nl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ilent.nl/onderwerpen/drones/roc-light-houders/overgang-europese-regelgeving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roclightomzetting.nlr.nl/" TargetMode="External"/><Relationship Id="rId5" Type="http://schemas.openxmlformats.org/officeDocument/2006/relationships/hyperlink" Target="https://www.ilent.nl/onderwerpen/drones/roc-light-houders/overgang-europese-regelgeving" TargetMode="Externa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.png"/><Relationship Id="rId7" Type="http://schemas.openxmlformats.org/officeDocument/2006/relationships/image" Target="../media/image27.jpeg"/><Relationship Id="rId12" Type="http://schemas.openxmlformats.org/officeDocument/2006/relationships/image" Target="../media/image32.png"/><Relationship Id="rId2" Type="http://schemas.openxmlformats.org/officeDocument/2006/relationships/image" Target="../media/image4.jpe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7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hyperlink" Target="https://e-loket.ilent.nl/formulier/nl-NL/DefaultEnvironment/vraagaandeILT.aspx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easa.europa.eu/document-library/general-publications/drones-information-notices" TargetMode="Externa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DJI.png" descr="DJI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7262" y="1650844"/>
            <a:ext cx="5010700" cy="3758027"/>
          </a:xfrm>
          <a:prstGeom prst="rect">
            <a:avLst/>
          </a:prstGeom>
          <a:ln w="12700">
            <a:miter lim="400000"/>
          </a:ln>
        </p:spPr>
      </p:pic>
      <p:sp>
        <p:nvSpPr>
          <p:cNvPr id="86" name="Rechthoek"/>
          <p:cNvSpPr/>
          <p:nvPr/>
        </p:nvSpPr>
        <p:spPr>
          <a:xfrm>
            <a:off x="6624091" y="-90340"/>
            <a:ext cx="6462268" cy="9934280"/>
          </a:xfrm>
          <a:prstGeom prst="rect">
            <a:avLst/>
          </a:prstGeom>
          <a:solidFill>
            <a:srgbClr val="E70022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7" name="Informatiebijeenkomst…"/>
          <p:cNvSpPr txBox="1">
            <a:spLocks noGrp="1"/>
          </p:cNvSpPr>
          <p:nvPr>
            <p:ph type="subTitle" sz="quarter" idx="1"/>
          </p:nvPr>
        </p:nvSpPr>
        <p:spPr>
          <a:xfrm>
            <a:off x="8055792" y="4412210"/>
            <a:ext cx="3598865" cy="2767212"/>
          </a:xfrm>
          <a:prstGeom prst="rect">
            <a:avLst/>
          </a:prstGeom>
        </p:spPr>
        <p:txBody>
          <a:bodyPr lIns="0" tIns="0" rIns="0" bIns="0"/>
          <a:lstStyle/>
          <a:p>
            <a:pPr indent="809" defTabSz="310084">
              <a:lnSpc>
                <a:spcPct val="80000"/>
              </a:lnSpc>
              <a:spcBef>
                <a:spcPts val="200"/>
              </a:spcBef>
              <a:defRPr sz="17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Vraag en Antwoord Sessie</a:t>
            </a:r>
            <a:endParaRPr sz="2800"/>
          </a:p>
          <a:p>
            <a:pPr indent="809" defTabSz="310084">
              <a:lnSpc>
                <a:spcPct val="80000"/>
              </a:lnSpc>
              <a:spcBef>
                <a:spcPts val="200"/>
              </a:spcBef>
              <a:defRPr sz="17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(ILT)</a:t>
            </a:r>
            <a:endParaRPr sz="1100"/>
          </a:p>
          <a:p>
            <a:pPr indent="809" defTabSz="310084">
              <a:lnSpc>
                <a:spcPct val="80000"/>
              </a:lnSpc>
              <a:spcBef>
                <a:spcPts val="200"/>
              </a:spcBef>
              <a:defRPr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sz="1100"/>
          </a:p>
          <a:p>
            <a:pPr indent="809" defTabSz="310084">
              <a:lnSpc>
                <a:spcPct val="80000"/>
              </a:lnSpc>
              <a:spcBef>
                <a:spcPts val="200"/>
              </a:spcBef>
              <a:defRPr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sz="1100"/>
          </a:p>
          <a:p>
            <a:pPr indent="809" defTabSz="310084">
              <a:lnSpc>
                <a:spcPct val="80000"/>
              </a:lnSpc>
              <a:spcBef>
                <a:spcPts val="200"/>
              </a:spcBef>
              <a:defRPr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sz="1100"/>
          </a:p>
          <a:p>
            <a:pPr indent="809" defTabSz="310084">
              <a:lnSpc>
                <a:spcPct val="80000"/>
              </a:lnSpc>
              <a:spcBef>
                <a:spcPts val="200"/>
              </a:spcBef>
              <a:defRPr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sz="1100"/>
          </a:p>
          <a:p>
            <a:pPr indent="809" defTabSz="310084">
              <a:lnSpc>
                <a:spcPct val="80000"/>
              </a:lnSpc>
              <a:spcBef>
                <a:spcPts val="200"/>
              </a:spcBef>
              <a:defRPr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sz="1100"/>
          </a:p>
          <a:p>
            <a:pPr indent="809" defTabSz="310084">
              <a:lnSpc>
                <a:spcPct val="80000"/>
              </a:lnSpc>
              <a:spcBef>
                <a:spcPts val="200"/>
              </a:spcBef>
              <a:defRPr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26 augustus 2021</a:t>
            </a:r>
          </a:p>
        </p:txBody>
      </p:sp>
      <p:sp>
        <p:nvSpPr>
          <p:cNvPr id="88" name="RPAS  op afstand bestuurde luchtvaartuigen"/>
          <p:cNvSpPr txBox="1">
            <a:spLocks noGrp="1"/>
          </p:cNvSpPr>
          <p:nvPr>
            <p:ph type="ctrTitle"/>
          </p:nvPr>
        </p:nvSpPr>
        <p:spPr>
          <a:xfrm>
            <a:off x="7348411" y="1874838"/>
            <a:ext cx="4917681" cy="1955803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549148">
              <a:defRPr sz="3008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KNVvL</a:t>
            </a:r>
            <a:br/>
            <a:r>
              <a:t/>
            </a:r>
            <a:br/>
            <a:r>
              <a:t>Onbemande Luchtvaart</a:t>
            </a:r>
          </a:p>
        </p:txBody>
      </p:sp>
      <p:pic>
        <p:nvPicPr>
          <p:cNvPr id="89" name="Rijkslint" descr="Rijkslint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7743" y="8405192"/>
            <a:ext cx="467998" cy="1583868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ILT" descr="ILT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1799" y="8333184"/>
            <a:ext cx="2339976" cy="1582837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regelgeving…"/>
          <p:cNvSpPr txBox="1"/>
          <p:nvPr/>
        </p:nvSpPr>
        <p:spPr>
          <a:xfrm>
            <a:off x="7144819" y="6700672"/>
            <a:ext cx="5420812" cy="152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44500" indent="-444500" algn="l">
              <a:buSzPct val="75000"/>
              <a:buChar char="•"/>
              <a:defRPr sz="2300" b="1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/>
              <a:t>Rol</a:t>
            </a:r>
            <a:r>
              <a:rPr dirty="0"/>
              <a:t> van de ILT </a:t>
            </a:r>
          </a:p>
          <a:p>
            <a:pPr marL="444500" indent="-444500" algn="l">
              <a:buSzPct val="75000"/>
              <a:buChar char="•"/>
              <a:defRPr sz="2300" b="1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 smtClean="0"/>
              <a:t>Regelgeving</a:t>
            </a:r>
            <a:endParaRPr dirty="0"/>
          </a:p>
          <a:p>
            <a:pPr marL="444500" indent="-444500" algn="l">
              <a:buSzPct val="75000"/>
              <a:buChar char="•"/>
              <a:defRPr sz="2300" b="1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/>
              <a:t>Van </a:t>
            </a:r>
            <a:r>
              <a:rPr dirty="0" err="1"/>
              <a:t>Nationaal</a:t>
            </a:r>
            <a:r>
              <a:rPr dirty="0"/>
              <a:t> </a:t>
            </a:r>
            <a:r>
              <a:rPr dirty="0" err="1"/>
              <a:t>naar</a:t>
            </a:r>
            <a:r>
              <a:rPr dirty="0"/>
              <a:t> </a:t>
            </a:r>
            <a:r>
              <a:rPr dirty="0" err="1"/>
              <a:t>Europees</a:t>
            </a:r>
            <a:endParaRPr dirty="0"/>
          </a:p>
          <a:p>
            <a:pPr marL="444500" indent="-444500" algn="l">
              <a:buSzPct val="75000"/>
              <a:buChar char="•"/>
              <a:defRPr sz="2300" b="1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/>
              <a:t>Vragen</a:t>
            </a:r>
            <a:r>
              <a:rPr dirty="0"/>
              <a:t> &amp; </a:t>
            </a:r>
            <a:r>
              <a:rPr dirty="0" err="1"/>
              <a:t>Antwoorden</a:t>
            </a:r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drone.jpg" descr="dron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1568669" flipH="1">
            <a:off x="774339" y="61000"/>
            <a:ext cx="2409302" cy="24093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Rijkslint" descr="Rijkslint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7743" y="8405192"/>
            <a:ext cx="467997" cy="15838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ILT" descr="ILT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1799" y="8333184"/>
            <a:ext cx="2339976" cy="1582836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JURIDISCH KADER"/>
          <p:cNvSpPr txBox="1"/>
          <p:nvPr/>
        </p:nvSpPr>
        <p:spPr>
          <a:xfrm>
            <a:off x="9846102" y="829868"/>
            <a:ext cx="2339978" cy="482601"/>
          </a:xfrm>
          <a:prstGeom prst="rect">
            <a:avLst/>
          </a:prstGeom>
          <a:solidFill>
            <a:schemeClr val="accent1">
              <a:lumOff val="-7647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Regels</a:t>
            </a:r>
          </a:p>
        </p:txBody>
      </p:sp>
      <p:sp>
        <p:nvSpPr>
          <p:cNvPr id="183" name="Kan ik vliegen na UDP zo ja wat moet ik hiervoor doen?"/>
          <p:cNvSpPr txBox="1"/>
          <p:nvPr/>
        </p:nvSpPr>
        <p:spPr>
          <a:xfrm>
            <a:off x="1137804" y="2629820"/>
            <a:ext cx="7676782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1800">
                <a:solidFill>
                  <a:schemeClr val="accent5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sz="2000" dirty="0" err="1"/>
              <a:t>Kan</a:t>
            </a:r>
            <a:r>
              <a:rPr sz="2000" dirty="0"/>
              <a:t> </a:t>
            </a:r>
            <a:r>
              <a:rPr sz="2000" dirty="0" err="1"/>
              <a:t>ik</a:t>
            </a:r>
            <a:r>
              <a:rPr sz="2000" dirty="0"/>
              <a:t> </a:t>
            </a:r>
            <a:r>
              <a:rPr sz="2000" dirty="0" err="1"/>
              <a:t>vliegen</a:t>
            </a:r>
            <a:r>
              <a:rPr sz="2000" dirty="0"/>
              <a:t> </a:t>
            </a:r>
            <a:r>
              <a:rPr sz="2000" dirty="0" err="1"/>
              <a:t>na</a:t>
            </a:r>
            <a:r>
              <a:rPr sz="2000" dirty="0"/>
              <a:t> </a:t>
            </a:r>
            <a:r>
              <a:rPr sz="2000" dirty="0" smtClean="0"/>
              <a:t>UDP</a:t>
            </a:r>
            <a:r>
              <a:rPr lang="nl-NL" sz="2000" dirty="0" smtClean="0"/>
              <a:t>,</a:t>
            </a:r>
            <a:r>
              <a:rPr sz="2000" dirty="0" smtClean="0"/>
              <a:t> </a:t>
            </a:r>
            <a:r>
              <a:rPr sz="2000" dirty="0"/>
              <a:t>zo ja wat </a:t>
            </a:r>
            <a:r>
              <a:rPr sz="2000" dirty="0" err="1"/>
              <a:t>moet</a:t>
            </a:r>
            <a:r>
              <a:rPr sz="2000" dirty="0"/>
              <a:t> </a:t>
            </a:r>
            <a:r>
              <a:rPr sz="2000" dirty="0" err="1"/>
              <a:t>ik</a:t>
            </a:r>
            <a:r>
              <a:rPr sz="2000" dirty="0"/>
              <a:t> </a:t>
            </a:r>
            <a:r>
              <a:rPr sz="2000" dirty="0" err="1"/>
              <a:t>hiervoor</a:t>
            </a:r>
            <a:r>
              <a:rPr sz="2000" dirty="0"/>
              <a:t> </a:t>
            </a:r>
            <a:r>
              <a:rPr sz="2000" dirty="0" err="1"/>
              <a:t>doen</a:t>
            </a:r>
            <a:r>
              <a:rPr sz="2000" dirty="0"/>
              <a:t>?</a:t>
            </a:r>
          </a:p>
        </p:txBody>
      </p:sp>
      <p:sp>
        <p:nvSpPr>
          <p:cNvPr id="184" name="Rechthoek 2"/>
          <p:cNvSpPr txBox="1"/>
          <p:nvPr/>
        </p:nvSpPr>
        <p:spPr>
          <a:xfrm>
            <a:off x="1137804" y="3397706"/>
            <a:ext cx="10729192" cy="2810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147446" indent="-147446" algn="l" defTabSz="393190">
              <a:spcBef>
                <a:spcPts val="300"/>
              </a:spcBef>
              <a:defRPr sz="2000" b="1">
                <a:solidFill>
                  <a:srgbClr val="0060A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Antwoord</a:t>
            </a:r>
          </a:p>
          <a:p>
            <a:pPr algn="l" defTabSz="393190">
              <a:spcBef>
                <a:spcPts val="300"/>
              </a:spcBef>
              <a:defRPr sz="1800">
                <a:solidFill>
                  <a:srgbClr val="0060A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Het verbod op het uitvoeren van VFR-vluchten buiten de uniforme daglichtperiode (UDP) is ook van toepassing op het vliegen met drones. Zie artikel 18, eerste lid, van het Besluit luchtverkeer 2014.</a:t>
            </a:r>
          </a:p>
          <a:p>
            <a:pPr algn="l" defTabSz="393190">
              <a:spcBef>
                <a:spcPts val="300"/>
              </a:spcBef>
              <a:defRPr sz="1800">
                <a:solidFill>
                  <a:srgbClr val="0060A6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  <a:p>
            <a:pPr algn="l" defTabSz="393190">
              <a:spcBef>
                <a:spcPts val="300"/>
              </a:spcBef>
              <a:defRPr sz="1800">
                <a:solidFill>
                  <a:srgbClr val="0060A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Het is voor ROC-houders en vluchtuitvoering de categorie specifiek mogelijk een ontheffing te vragen van dit verbod. Zie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/>
              </a:rPr>
              <a:t>https://www.ilent.nl/onderwerpen/drones/categorie-specifiek/ontheffingen/vliegen-buiten-de-uniforme-daglicht-periode-udp</a:t>
            </a:r>
            <a:r>
              <a:t> voor meer informatie.</a:t>
            </a:r>
            <a:endParaRPr sz="2100" b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drone.jpg" descr="dron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1568669" flipH="1">
            <a:off x="774339" y="61000"/>
            <a:ext cx="2409302" cy="24093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Rijkslint" descr="Rijkslint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7743" y="8405192"/>
            <a:ext cx="467998" cy="15838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ILT" descr="ILT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1799" y="8333184"/>
            <a:ext cx="2339976" cy="1582837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Rechthoek 2"/>
          <p:cNvSpPr txBox="1"/>
          <p:nvPr/>
        </p:nvSpPr>
        <p:spPr>
          <a:xfrm>
            <a:off x="1442604" y="2773678"/>
            <a:ext cx="10729192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l" defTabSz="393190">
              <a:spcBef>
                <a:spcPts val="1000"/>
              </a:spcBef>
              <a:defRPr sz="1800">
                <a:solidFill>
                  <a:schemeClr val="accent5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sz="2000" dirty="0" err="1"/>
              <a:t>Kan</a:t>
            </a:r>
            <a:r>
              <a:rPr sz="2000" dirty="0"/>
              <a:t> </a:t>
            </a:r>
            <a:r>
              <a:rPr sz="2000" dirty="0" err="1"/>
              <a:t>ik</a:t>
            </a:r>
            <a:r>
              <a:rPr sz="2000" dirty="0"/>
              <a:t> met </a:t>
            </a:r>
            <a:r>
              <a:rPr sz="2000" dirty="0" err="1"/>
              <a:t>mijn</a:t>
            </a:r>
            <a:r>
              <a:rPr sz="2000" dirty="0"/>
              <a:t> PPL of </a:t>
            </a:r>
            <a:r>
              <a:rPr sz="2000" dirty="0" err="1"/>
              <a:t>alleen</a:t>
            </a:r>
            <a:r>
              <a:rPr sz="2000" dirty="0"/>
              <a:t> het </a:t>
            </a:r>
            <a:r>
              <a:rPr sz="2000" dirty="0" err="1"/>
              <a:t>theoriecertificaat</a:t>
            </a:r>
            <a:r>
              <a:rPr sz="2000" dirty="0"/>
              <a:t> </a:t>
            </a:r>
            <a:r>
              <a:rPr sz="2000" dirty="0" err="1"/>
              <a:t>ook</a:t>
            </a:r>
            <a:r>
              <a:rPr sz="2000" dirty="0"/>
              <a:t> </a:t>
            </a:r>
            <a:r>
              <a:rPr sz="2000" dirty="0" err="1"/>
              <a:t>een</a:t>
            </a:r>
            <a:r>
              <a:rPr sz="2000" dirty="0"/>
              <a:t> </a:t>
            </a:r>
            <a:r>
              <a:rPr sz="2000" dirty="0" err="1"/>
              <a:t>omzetting</a:t>
            </a:r>
            <a:r>
              <a:rPr sz="2000" dirty="0"/>
              <a:t> </a:t>
            </a:r>
            <a:r>
              <a:rPr sz="2000" dirty="0" err="1"/>
              <a:t>vragen</a:t>
            </a:r>
            <a:r>
              <a:rPr sz="2000" dirty="0"/>
              <a:t> van ROC light </a:t>
            </a:r>
            <a:r>
              <a:rPr sz="2000" dirty="0" err="1"/>
              <a:t>naar</a:t>
            </a:r>
            <a:r>
              <a:rPr sz="2000" dirty="0"/>
              <a:t> A2?</a:t>
            </a:r>
          </a:p>
        </p:txBody>
      </p:sp>
      <p:sp>
        <p:nvSpPr>
          <p:cNvPr id="190" name="JURIDISCH KADER"/>
          <p:cNvSpPr txBox="1"/>
          <p:nvPr/>
        </p:nvSpPr>
        <p:spPr>
          <a:xfrm>
            <a:off x="9846102" y="829868"/>
            <a:ext cx="2339978" cy="482601"/>
          </a:xfrm>
          <a:prstGeom prst="rect">
            <a:avLst/>
          </a:prstGeom>
          <a:solidFill>
            <a:schemeClr val="accent1">
              <a:lumOff val="-7647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ROC-light</a:t>
            </a:r>
          </a:p>
        </p:txBody>
      </p:sp>
      <p:pic>
        <p:nvPicPr>
          <p:cNvPr id="191" name="ROC-light-750x445.jpg" descr="ROC-light-750x445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411209" y="6617968"/>
            <a:ext cx="4280183" cy="2539576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Rechthoek 2"/>
          <p:cNvSpPr txBox="1"/>
          <p:nvPr/>
        </p:nvSpPr>
        <p:spPr>
          <a:xfrm>
            <a:off x="1442604" y="3716363"/>
            <a:ext cx="10729192" cy="1680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147446" indent="-147446" algn="l" defTabSz="393190">
              <a:spcBef>
                <a:spcPts val="300"/>
              </a:spcBef>
              <a:defRPr sz="2000" b="1">
                <a:solidFill>
                  <a:srgbClr val="0060A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Antwoord</a:t>
            </a:r>
          </a:p>
          <a:p>
            <a:pPr algn="l" defTabSz="393190">
              <a:spcBef>
                <a:spcPts val="300"/>
              </a:spcBef>
              <a:defRPr sz="1800">
                <a:solidFill>
                  <a:srgbClr val="0060A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Nee, dit kan niet. Met het PPL mocht u ook geen ROC-light aanvragen, omdat de kenniseisen verbonden aan beide producten niet gelijk zijn. </a:t>
            </a:r>
          </a:p>
          <a:p>
            <a:pPr marL="147446" indent="-147446" algn="l" defTabSz="393190">
              <a:spcBef>
                <a:spcPts val="300"/>
              </a:spcBef>
              <a:defRPr sz="2000" b="1">
                <a:solidFill>
                  <a:srgbClr val="0060A6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sz="2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drone.jpg" descr="dron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1568669" flipH="1">
            <a:off x="774339" y="61000"/>
            <a:ext cx="2409302" cy="24093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Rijkslint" descr="Rijkslint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7743" y="8405192"/>
            <a:ext cx="467998" cy="15838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ILT" descr="ILT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1799" y="8333184"/>
            <a:ext cx="2339976" cy="1582837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Rechthoek 6"/>
          <p:cNvSpPr txBox="1"/>
          <p:nvPr/>
        </p:nvSpPr>
        <p:spPr>
          <a:xfrm>
            <a:off x="957907" y="2521372"/>
            <a:ext cx="11453727" cy="20108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l" defTabSz="393190">
              <a:spcBef>
                <a:spcPts val="100"/>
              </a:spcBef>
              <a:defRPr sz="1800" b="1" i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/>
              <a:t>Komt</a:t>
            </a:r>
            <a:r>
              <a:rPr dirty="0"/>
              <a:t> u in </a:t>
            </a:r>
            <a:r>
              <a:rPr dirty="0" err="1"/>
              <a:t>aanmerking</a:t>
            </a:r>
            <a:r>
              <a:rPr dirty="0"/>
              <a:t> </a:t>
            </a:r>
            <a:r>
              <a:rPr dirty="0" err="1"/>
              <a:t>voor</a:t>
            </a:r>
            <a:r>
              <a:rPr dirty="0"/>
              <a:t> </a:t>
            </a:r>
            <a:r>
              <a:rPr dirty="0" err="1"/>
              <a:t>omzetting</a:t>
            </a:r>
            <a:r>
              <a:rPr dirty="0"/>
              <a:t>?</a:t>
            </a:r>
            <a:endParaRPr dirty="0">
              <a:solidFill>
                <a:srgbClr val="0060A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17500" indent="-317500" algn="l" defTabSz="393190">
              <a:spcBef>
                <a:spcPts val="1000"/>
              </a:spcBef>
              <a:buSzPct val="100000"/>
              <a:buChar char="•"/>
              <a:defRPr sz="1800">
                <a:solidFill>
                  <a:srgbClr val="0060A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/>
              <a:t>U </a:t>
            </a:r>
            <a:r>
              <a:rPr dirty="0" err="1"/>
              <a:t>komt</a:t>
            </a:r>
            <a:r>
              <a:rPr dirty="0"/>
              <a:t> in </a:t>
            </a:r>
            <a:r>
              <a:rPr dirty="0" err="1"/>
              <a:t>aanmerking</a:t>
            </a:r>
            <a:r>
              <a:rPr dirty="0"/>
              <a:t> </a:t>
            </a:r>
            <a:r>
              <a:rPr dirty="0" err="1"/>
              <a:t>als</a:t>
            </a:r>
            <a:r>
              <a:rPr dirty="0"/>
              <a:t> </a:t>
            </a:r>
            <a:r>
              <a:rPr dirty="0" err="1"/>
              <a:t>houder</a:t>
            </a:r>
            <a:r>
              <a:rPr dirty="0"/>
              <a:t> van </a:t>
            </a:r>
            <a:r>
              <a:rPr dirty="0" err="1"/>
              <a:t>een</a:t>
            </a:r>
            <a:r>
              <a:rPr dirty="0"/>
              <a:t> </a:t>
            </a:r>
            <a:r>
              <a:rPr dirty="0" err="1"/>
              <a:t>geldig</a:t>
            </a:r>
            <a:r>
              <a:rPr dirty="0"/>
              <a:t> ROC-light </a:t>
            </a:r>
            <a:r>
              <a:rPr dirty="0" err="1"/>
              <a:t>ontheffing</a:t>
            </a:r>
            <a:r>
              <a:rPr dirty="0"/>
              <a:t> (</a:t>
            </a:r>
            <a:r>
              <a:rPr dirty="0" err="1"/>
              <a:t>uw</a:t>
            </a:r>
            <a:r>
              <a:rPr dirty="0"/>
              <a:t> ROC-light is </a:t>
            </a:r>
            <a:r>
              <a:rPr dirty="0" err="1"/>
              <a:t>geldig</a:t>
            </a:r>
            <a:r>
              <a:rPr dirty="0"/>
              <a:t> </a:t>
            </a:r>
            <a:r>
              <a:rPr dirty="0" err="1"/>
              <a:t>als</a:t>
            </a:r>
            <a:r>
              <a:rPr dirty="0"/>
              <a:t> </a:t>
            </a:r>
            <a:r>
              <a:rPr dirty="0" err="1"/>
              <a:t>dat</a:t>
            </a:r>
            <a:r>
              <a:rPr dirty="0"/>
              <a:t> op 31 </a:t>
            </a:r>
            <a:r>
              <a:rPr dirty="0" err="1"/>
              <a:t>december</a:t>
            </a:r>
            <a:r>
              <a:rPr dirty="0"/>
              <a:t> 2020 het </a:t>
            </a:r>
            <a:r>
              <a:rPr dirty="0" err="1"/>
              <a:t>geval</a:t>
            </a:r>
            <a:r>
              <a:rPr dirty="0"/>
              <a:t> was); </a:t>
            </a:r>
            <a:r>
              <a:rPr b="1" dirty="0" err="1"/>
              <a:t>én</a:t>
            </a:r>
            <a:r>
              <a:rPr dirty="0"/>
              <a:t>, </a:t>
            </a:r>
            <a:endParaRPr sz="2100" dirty="0">
              <a:latin typeface="Arial"/>
              <a:ea typeface="Arial"/>
              <a:cs typeface="Arial"/>
              <a:sym typeface="Arial"/>
            </a:endParaRPr>
          </a:p>
          <a:p>
            <a:pPr marL="317500" indent="-317500" algn="l" defTabSz="393190">
              <a:spcBef>
                <a:spcPts val="1000"/>
              </a:spcBef>
              <a:buSzPct val="100000"/>
              <a:buChar char="•"/>
              <a:defRPr sz="1800">
                <a:solidFill>
                  <a:srgbClr val="0060A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/>
              <a:t>U </a:t>
            </a:r>
            <a:r>
              <a:rPr dirty="0" err="1"/>
              <a:t>beschikt</a:t>
            </a:r>
            <a:r>
              <a:rPr dirty="0"/>
              <a:t> over het </a:t>
            </a:r>
            <a:r>
              <a:rPr dirty="0" err="1"/>
              <a:t>originele</a:t>
            </a:r>
            <a:r>
              <a:rPr dirty="0"/>
              <a:t> </a:t>
            </a:r>
            <a:r>
              <a:rPr dirty="0" err="1"/>
              <a:t>theorie-examencertificaat</a:t>
            </a:r>
            <a:r>
              <a:rPr dirty="0"/>
              <a:t> </a:t>
            </a:r>
            <a:r>
              <a:rPr dirty="0" err="1"/>
              <a:t>zoals</a:t>
            </a:r>
            <a:r>
              <a:rPr dirty="0"/>
              <a:t> is </a:t>
            </a:r>
            <a:r>
              <a:rPr dirty="0" err="1"/>
              <a:t>afgegeven</a:t>
            </a:r>
            <a:r>
              <a:rPr dirty="0"/>
              <a:t> door </a:t>
            </a:r>
            <a:r>
              <a:rPr dirty="0" err="1"/>
              <a:t>een</a:t>
            </a:r>
            <a:r>
              <a:rPr dirty="0"/>
              <a:t> </a:t>
            </a:r>
            <a:r>
              <a:rPr dirty="0" err="1"/>
              <a:t>daartoe</a:t>
            </a:r>
            <a:r>
              <a:rPr dirty="0"/>
              <a:t> </a:t>
            </a:r>
            <a:r>
              <a:rPr dirty="0" err="1"/>
              <a:t>erkende</a:t>
            </a:r>
            <a:r>
              <a:rPr dirty="0"/>
              <a:t> </a:t>
            </a:r>
            <a:r>
              <a:rPr dirty="0" err="1"/>
              <a:t>opleidingsinstelling</a:t>
            </a:r>
            <a:r>
              <a:rPr dirty="0"/>
              <a:t> (</a:t>
            </a:r>
            <a:r>
              <a:rPr dirty="0" err="1"/>
              <a:t>bespoedigt</a:t>
            </a:r>
            <a:r>
              <a:rPr dirty="0"/>
              <a:t> de </a:t>
            </a:r>
            <a:r>
              <a:rPr dirty="0" err="1"/>
              <a:t>omzetting</a:t>
            </a:r>
            <a:r>
              <a:rPr dirty="0"/>
              <a:t>) </a:t>
            </a:r>
            <a:r>
              <a:rPr dirty="0" err="1"/>
              <a:t>en</a:t>
            </a:r>
            <a:r>
              <a:rPr dirty="0"/>
              <a:t> is </a:t>
            </a:r>
            <a:r>
              <a:rPr dirty="0" err="1"/>
              <a:t>dus</a:t>
            </a:r>
            <a:r>
              <a:rPr dirty="0"/>
              <a:t> </a:t>
            </a:r>
            <a:r>
              <a:rPr dirty="0" err="1"/>
              <a:t>alleen</a:t>
            </a:r>
            <a:r>
              <a:rPr dirty="0"/>
              <a:t> </a:t>
            </a:r>
            <a:r>
              <a:rPr dirty="0" err="1"/>
              <a:t>mogelijk</a:t>
            </a:r>
            <a:r>
              <a:rPr dirty="0"/>
              <a:t> </a:t>
            </a:r>
            <a:r>
              <a:rPr dirty="0" err="1"/>
              <a:t>voor</a:t>
            </a:r>
            <a:r>
              <a:rPr dirty="0"/>
              <a:t> ROC-light </a:t>
            </a:r>
            <a:r>
              <a:rPr dirty="0" err="1"/>
              <a:t>gerelateerd</a:t>
            </a:r>
            <a:r>
              <a:rPr dirty="0"/>
              <a:t> </a:t>
            </a:r>
            <a:r>
              <a:rPr dirty="0" err="1"/>
              <a:t>aan</a:t>
            </a:r>
            <a:r>
              <a:rPr dirty="0"/>
              <a:t> het </a:t>
            </a:r>
            <a:r>
              <a:rPr dirty="0" err="1"/>
              <a:t>gebruik</a:t>
            </a:r>
            <a:r>
              <a:rPr dirty="0"/>
              <a:t> van </a:t>
            </a:r>
            <a:r>
              <a:rPr dirty="0" err="1"/>
              <a:t>minidrones</a:t>
            </a:r>
            <a:r>
              <a:rPr dirty="0"/>
              <a:t> (t/m 4 kg). (</a:t>
            </a:r>
            <a:r>
              <a:rPr dirty="0" err="1"/>
              <a:t>niet</a:t>
            </a:r>
            <a:r>
              <a:rPr dirty="0"/>
              <a:t> micro t/m 1 kg)</a:t>
            </a:r>
          </a:p>
        </p:txBody>
      </p:sp>
      <p:sp>
        <p:nvSpPr>
          <p:cNvPr id="198" name="Rechthoek 6"/>
          <p:cNvSpPr txBox="1"/>
          <p:nvPr/>
        </p:nvSpPr>
        <p:spPr>
          <a:xfrm>
            <a:off x="957907" y="5090728"/>
            <a:ext cx="11228173" cy="23006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l" defTabSz="393190">
              <a:spcBef>
                <a:spcPts val="1000"/>
              </a:spcBef>
              <a:defRPr sz="1800" b="1" i="1">
                <a:solidFill>
                  <a:srgbClr val="0060A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/>
              <a:t>Wat </a:t>
            </a:r>
            <a:r>
              <a:rPr dirty="0" err="1"/>
              <a:t>krijgt</a:t>
            </a:r>
            <a:r>
              <a:rPr dirty="0"/>
              <a:t> u </a:t>
            </a:r>
            <a:r>
              <a:rPr dirty="0" err="1"/>
              <a:t>terug</a:t>
            </a:r>
            <a:r>
              <a:rPr dirty="0"/>
              <a:t>?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algn="l" defTabSz="393190">
              <a:spcBef>
                <a:spcPts val="1000"/>
              </a:spcBef>
              <a:defRPr sz="1800">
                <a:solidFill>
                  <a:srgbClr val="0060A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/>
              <a:t>Uw</a:t>
            </a:r>
            <a:r>
              <a:rPr dirty="0"/>
              <a:t> </a:t>
            </a:r>
            <a:r>
              <a:rPr dirty="0" err="1"/>
              <a:t>nationale</a:t>
            </a:r>
            <a:r>
              <a:rPr dirty="0"/>
              <a:t> ROC-Light </a:t>
            </a:r>
            <a:r>
              <a:rPr dirty="0" err="1"/>
              <a:t>ontheffing</a:t>
            </a:r>
            <a:r>
              <a:rPr dirty="0"/>
              <a:t>, </a:t>
            </a:r>
            <a:r>
              <a:rPr dirty="0" err="1"/>
              <a:t>zal</a:t>
            </a:r>
            <a:r>
              <a:rPr dirty="0"/>
              <a:t> </a:t>
            </a:r>
            <a:r>
              <a:rPr dirty="0" err="1"/>
              <a:t>worden</a:t>
            </a:r>
            <a:r>
              <a:rPr dirty="0"/>
              <a:t> </a:t>
            </a:r>
            <a:r>
              <a:rPr dirty="0" err="1"/>
              <a:t>omgezet</a:t>
            </a:r>
            <a:r>
              <a:rPr dirty="0"/>
              <a:t> </a:t>
            </a:r>
            <a:r>
              <a:rPr dirty="0" err="1"/>
              <a:t>naar</a:t>
            </a:r>
            <a:r>
              <a:rPr dirty="0"/>
              <a:t> </a:t>
            </a:r>
            <a:r>
              <a:rPr dirty="0" err="1"/>
              <a:t>een</a:t>
            </a:r>
            <a:r>
              <a:rPr dirty="0"/>
              <a:t> EU </a:t>
            </a:r>
            <a:r>
              <a:rPr dirty="0" err="1"/>
              <a:t>Vliegvaardigheidsbewijs</a:t>
            </a:r>
            <a:r>
              <a:rPr dirty="0"/>
              <a:t> Open A1-A3 </a:t>
            </a:r>
            <a:r>
              <a:rPr dirty="0" err="1"/>
              <a:t>alsmede</a:t>
            </a:r>
            <a:r>
              <a:rPr dirty="0"/>
              <a:t> A2.</a:t>
            </a:r>
            <a:br>
              <a:rPr dirty="0"/>
            </a:br>
            <a:endParaRPr b="1" dirty="0">
              <a:solidFill>
                <a:schemeClr val="accent5"/>
              </a:solidFill>
            </a:endParaRPr>
          </a:p>
          <a:p>
            <a:pPr algn="l" defTabSz="393190">
              <a:spcBef>
                <a:spcPts val="100"/>
              </a:spcBef>
              <a:defRPr sz="1800" b="1" i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/>
              <a:t>Wanneer</a:t>
            </a:r>
            <a:r>
              <a:rPr dirty="0"/>
              <a:t>?</a:t>
            </a:r>
            <a:endParaRPr dirty="0">
              <a:solidFill>
                <a:srgbClr val="0060A6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defTabSz="393190">
              <a:spcBef>
                <a:spcPts val="1000"/>
              </a:spcBef>
              <a:defRPr sz="1800">
                <a:solidFill>
                  <a:srgbClr val="0060A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/>
              <a:t>Aanvragen</a:t>
            </a:r>
            <a:r>
              <a:rPr dirty="0"/>
              <a:t> tot </a:t>
            </a:r>
            <a:r>
              <a:rPr dirty="0" err="1"/>
              <a:t>omzetting</a:t>
            </a:r>
            <a:r>
              <a:rPr dirty="0"/>
              <a:t> van </a:t>
            </a:r>
            <a:r>
              <a:rPr dirty="0" err="1"/>
              <a:t>een</a:t>
            </a:r>
            <a:r>
              <a:rPr dirty="0"/>
              <a:t> ROC-Light </a:t>
            </a:r>
            <a:r>
              <a:rPr dirty="0" err="1"/>
              <a:t>ontheffing</a:t>
            </a:r>
            <a:r>
              <a:rPr dirty="0"/>
              <a:t> </a:t>
            </a:r>
            <a:r>
              <a:rPr dirty="0" err="1"/>
              <a:t>kunt</a:t>
            </a:r>
            <a:r>
              <a:rPr dirty="0"/>
              <a:t> u </a:t>
            </a:r>
            <a:r>
              <a:rPr lang="nl-NL" dirty="0" smtClean="0">
                <a:solidFill>
                  <a:schemeClr val="accent1">
                    <a:lumOff val="-7647"/>
                  </a:schemeClr>
                </a:solidFill>
              </a:rPr>
              <a:t>vanaf heden indienen</a:t>
            </a:r>
            <a:r>
              <a:rPr dirty="0" smtClean="0"/>
              <a:t> </a:t>
            </a:r>
            <a:r>
              <a:rPr dirty="0"/>
              <a:t>(RDW/NLR)</a:t>
            </a:r>
          </a:p>
        </p:txBody>
      </p:sp>
      <p:sp>
        <p:nvSpPr>
          <p:cNvPr id="199" name="JURIDISCH KADER"/>
          <p:cNvSpPr txBox="1"/>
          <p:nvPr/>
        </p:nvSpPr>
        <p:spPr>
          <a:xfrm>
            <a:off x="9846102" y="829868"/>
            <a:ext cx="2339978" cy="482601"/>
          </a:xfrm>
          <a:prstGeom prst="rect">
            <a:avLst/>
          </a:prstGeom>
          <a:solidFill>
            <a:schemeClr val="accent1">
              <a:lumOff val="-7647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ROC-light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1612" y="2004862"/>
            <a:ext cx="3948572" cy="5619619"/>
          </a:xfrm>
          <a:prstGeom prst="rect">
            <a:avLst/>
          </a:prstGeom>
        </p:spPr>
      </p:pic>
      <p:pic>
        <p:nvPicPr>
          <p:cNvPr id="201" name="drone.jpg" descr="drone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1568669" flipH="1">
            <a:off x="774339" y="61000"/>
            <a:ext cx="2409302" cy="24093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Rijkslint" descr="Rijkslint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97743" y="8405192"/>
            <a:ext cx="467998" cy="15838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ILT" descr="ILT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01799" y="8333184"/>
            <a:ext cx="2339976" cy="1582837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Rechthoek 6"/>
          <p:cNvSpPr txBox="1"/>
          <p:nvPr/>
        </p:nvSpPr>
        <p:spPr>
          <a:xfrm>
            <a:off x="1101799" y="2004862"/>
            <a:ext cx="7237328" cy="67351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l" defTabSz="393190">
              <a:spcBef>
                <a:spcPts val="100"/>
              </a:spcBef>
              <a:defRPr sz="1800" b="1" i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/>
              <a:t>Hoe?</a:t>
            </a:r>
          </a:p>
          <a:p>
            <a:pPr algn="l" defTabSz="457200">
              <a:spcBef>
                <a:spcPts val="900"/>
              </a:spcBef>
              <a:buSzPct val="100000"/>
              <a:defRPr sz="1800">
                <a:solidFill>
                  <a:schemeClr val="accent1">
                    <a:lumOff val="-7647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nl-NL" dirty="0" smtClean="0">
                <a:hlinkClick r:id="rId6"/>
              </a:rPr>
              <a:t>https</a:t>
            </a:r>
            <a:r>
              <a:rPr lang="nl-NL" dirty="0">
                <a:hlinkClick r:id="rId6"/>
              </a:rPr>
              <a:t>://www.ilent.nl/onderwerpen/drones/roc-light-houders/overgang-europese-regelgeving</a:t>
            </a:r>
            <a:endParaRPr lang="nl-NL" dirty="0"/>
          </a:p>
          <a:p>
            <a:pPr algn="l" defTabSz="457200">
              <a:spcBef>
                <a:spcPts val="900"/>
              </a:spcBef>
              <a:buSzPct val="100000"/>
              <a:defRPr sz="1800">
                <a:solidFill>
                  <a:schemeClr val="accent1">
                    <a:lumOff val="-7647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lang="nl-NL" dirty="0" smtClean="0"/>
          </a:p>
          <a:p>
            <a:pPr algn="l" defTabSz="457200">
              <a:spcBef>
                <a:spcPts val="900"/>
              </a:spcBef>
              <a:buSzPct val="100000"/>
              <a:defRPr sz="1800">
                <a:solidFill>
                  <a:schemeClr val="accent1">
                    <a:lumOff val="-7647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nl-NL" dirty="0">
                <a:hlinkClick r:id="rId7"/>
              </a:rPr>
              <a:t>https://roclightomzetting.nlr.nl</a:t>
            </a:r>
            <a:r>
              <a:rPr lang="nl-NL" dirty="0" smtClean="0">
                <a:hlinkClick r:id="rId7"/>
              </a:rPr>
              <a:t>/</a:t>
            </a:r>
            <a:endParaRPr lang="nl-NL" dirty="0" smtClean="0"/>
          </a:p>
          <a:p>
            <a:pPr algn="l" defTabSz="393190">
              <a:spcBef>
                <a:spcPts val="100"/>
              </a:spcBef>
              <a:defRPr sz="1800">
                <a:solidFill>
                  <a:srgbClr val="0060A6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lang="nl-NL" dirty="0" smtClean="0"/>
          </a:p>
          <a:p>
            <a:pPr algn="l" defTabSz="393190">
              <a:spcBef>
                <a:spcPts val="100"/>
              </a:spcBef>
              <a:defRPr sz="1800">
                <a:solidFill>
                  <a:srgbClr val="0060A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nl-NL" dirty="0" smtClean="0"/>
              <a:t>Middels een webformulier dient u uw aanvraag in.</a:t>
            </a:r>
            <a:endParaRPr lang="nl-NL" dirty="0"/>
          </a:p>
          <a:p>
            <a:pPr algn="l" defTabSz="393190">
              <a:spcBef>
                <a:spcPts val="100"/>
              </a:spcBef>
              <a:defRPr sz="1800">
                <a:solidFill>
                  <a:srgbClr val="0060A6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lang="nl-NL" dirty="0" smtClean="0"/>
          </a:p>
          <a:p>
            <a:pPr algn="l" defTabSz="393190">
              <a:spcBef>
                <a:spcPts val="100"/>
              </a:spcBef>
              <a:defRPr sz="1800">
                <a:solidFill>
                  <a:srgbClr val="0060A6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/>
          </a:p>
          <a:p>
            <a:pPr algn="l" defTabSz="393190">
              <a:spcBef>
                <a:spcPts val="100"/>
              </a:spcBef>
              <a:defRPr sz="1800" b="1" i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/>
              <a:t>Kosten</a:t>
            </a:r>
            <a:r>
              <a:rPr dirty="0"/>
              <a:t>?</a:t>
            </a:r>
            <a:endParaRPr dirty="0">
              <a:solidFill>
                <a:srgbClr val="0060A6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defTabSz="393190">
              <a:spcBef>
                <a:spcPts val="1000"/>
              </a:spcBef>
              <a:defRPr sz="1800">
                <a:solidFill>
                  <a:srgbClr val="0060A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/>
              <a:t>De </a:t>
            </a:r>
            <a:r>
              <a:rPr dirty="0" err="1"/>
              <a:t>omzetting</a:t>
            </a:r>
            <a:r>
              <a:rPr dirty="0"/>
              <a:t> </a:t>
            </a:r>
            <a:r>
              <a:rPr lang="nl-NL" dirty="0" smtClean="0"/>
              <a:t>bij het NLR zal</a:t>
            </a:r>
            <a:r>
              <a:rPr dirty="0" smtClean="0"/>
              <a:t> </a:t>
            </a:r>
            <a:r>
              <a:rPr dirty="0" err="1" smtClean="0"/>
              <a:t>kosteloos</a:t>
            </a:r>
            <a:r>
              <a:rPr lang="nl-NL" dirty="0" smtClean="0"/>
              <a:t> zijn</a:t>
            </a:r>
            <a:r>
              <a:rPr dirty="0" smtClean="0"/>
              <a:t>.</a:t>
            </a:r>
            <a:endParaRPr lang="nl-NL" dirty="0" smtClean="0"/>
          </a:p>
          <a:p>
            <a:pPr algn="l" defTabSz="393190">
              <a:spcBef>
                <a:spcPts val="1000"/>
              </a:spcBef>
              <a:defRPr sz="1800">
                <a:solidFill>
                  <a:srgbClr val="0060A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nl-NL" dirty="0" smtClean="0"/>
              <a:t>Gekeken wordt of dit bij de </a:t>
            </a:r>
            <a:r>
              <a:rPr dirty="0" smtClean="0"/>
              <a:t>RDW </a:t>
            </a:r>
            <a:r>
              <a:rPr lang="nl-NL" dirty="0" smtClean="0"/>
              <a:t>ook direct kosteloos kan; anders </a:t>
            </a:r>
            <a:r>
              <a:rPr dirty="0" err="1" smtClean="0">
                <a:solidFill>
                  <a:schemeClr val="accent1">
                    <a:lumOff val="-7647"/>
                  </a:schemeClr>
                </a:solidFill>
              </a:rPr>
              <a:t>zal</a:t>
            </a:r>
            <a:r>
              <a:rPr dirty="0" smtClean="0">
                <a:solidFill>
                  <a:schemeClr val="accent1">
                    <a:lumOff val="-7647"/>
                  </a:schemeClr>
                </a:solidFill>
              </a:rPr>
              <a:t> </a:t>
            </a:r>
            <a:r>
              <a:rPr dirty="0" err="1" smtClean="0">
                <a:solidFill>
                  <a:schemeClr val="accent1">
                    <a:lumOff val="-7647"/>
                  </a:schemeClr>
                </a:solidFill>
              </a:rPr>
              <a:t>een</a:t>
            </a:r>
            <a:r>
              <a:rPr dirty="0" smtClean="0">
                <a:solidFill>
                  <a:schemeClr val="accent1">
                    <a:lumOff val="-7647"/>
                  </a:schemeClr>
                </a:solidFill>
              </a:rPr>
              <a:t> </a:t>
            </a:r>
            <a:r>
              <a:rPr dirty="0">
                <a:solidFill>
                  <a:schemeClr val="accent1">
                    <a:lumOff val="-7647"/>
                  </a:schemeClr>
                </a:solidFill>
              </a:rPr>
              <a:t>cashback </a:t>
            </a:r>
            <a:r>
              <a:rPr dirty="0" err="1">
                <a:solidFill>
                  <a:schemeClr val="accent1">
                    <a:lumOff val="-7647"/>
                  </a:schemeClr>
                </a:solidFill>
              </a:rPr>
              <a:t>mogelijkheid</a:t>
            </a:r>
            <a:r>
              <a:rPr dirty="0">
                <a:solidFill>
                  <a:schemeClr val="accent1">
                    <a:lumOff val="-7647"/>
                  </a:schemeClr>
                </a:solidFill>
              </a:rPr>
              <a:t> </a:t>
            </a:r>
            <a:r>
              <a:rPr dirty="0" err="1">
                <a:solidFill>
                  <a:schemeClr val="accent1">
                    <a:lumOff val="-7647"/>
                  </a:schemeClr>
                </a:solidFill>
              </a:rPr>
              <a:t>geboden</a:t>
            </a:r>
            <a:r>
              <a:rPr dirty="0">
                <a:solidFill>
                  <a:schemeClr val="accent1">
                    <a:lumOff val="-7647"/>
                  </a:schemeClr>
                </a:solidFill>
              </a:rPr>
              <a:t> </a:t>
            </a:r>
            <a:r>
              <a:rPr dirty="0" err="1">
                <a:solidFill>
                  <a:schemeClr val="accent1">
                    <a:lumOff val="-7647"/>
                  </a:schemeClr>
                </a:solidFill>
              </a:rPr>
              <a:t>worden</a:t>
            </a:r>
            <a:r>
              <a:rPr dirty="0">
                <a:solidFill>
                  <a:schemeClr val="accent1">
                    <a:lumOff val="-7647"/>
                  </a:schemeClr>
                </a:solidFill>
              </a:rPr>
              <a:t>.</a:t>
            </a:r>
            <a:endParaRPr dirty="0">
              <a:solidFill>
                <a:schemeClr val="accent1">
                  <a:lumOff val="-7647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defTabSz="393190">
              <a:spcBef>
                <a:spcPts val="100"/>
              </a:spcBef>
              <a:defRPr sz="1800">
                <a:solidFill>
                  <a:schemeClr val="accent1">
                    <a:lumOff val="-7647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>
              <a:solidFill>
                <a:schemeClr val="accent1">
                  <a:lumOff val="-7647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147446" indent="-147446" algn="l" defTabSz="393190">
              <a:spcBef>
                <a:spcPts val="100"/>
              </a:spcBef>
              <a:defRPr sz="1800" b="1" i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/>
              <a:t>Tot </a:t>
            </a:r>
            <a:r>
              <a:rPr dirty="0" err="1"/>
              <a:t>wanneer</a:t>
            </a:r>
            <a:r>
              <a:rPr dirty="0"/>
              <a:t>?</a:t>
            </a:r>
            <a:endParaRPr dirty="0">
              <a:solidFill>
                <a:srgbClr val="0060A6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defTabSz="393190">
              <a:spcBef>
                <a:spcPts val="1000"/>
              </a:spcBef>
              <a:defRPr sz="1800">
                <a:solidFill>
                  <a:srgbClr val="0060A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nl-NL" dirty="0" smtClean="0"/>
              <a:t>U</a:t>
            </a:r>
            <a:r>
              <a:rPr dirty="0" err="1" smtClean="0"/>
              <a:t>iterlijk</a:t>
            </a:r>
            <a:r>
              <a:rPr dirty="0" smtClean="0"/>
              <a:t> </a:t>
            </a:r>
            <a:r>
              <a:rPr dirty="0">
                <a:solidFill>
                  <a:srgbClr val="0070C0"/>
                </a:solidFill>
              </a:rPr>
              <a:t>31 </a:t>
            </a:r>
            <a:r>
              <a:rPr dirty="0" err="1">
                <a:solidFill>
                  <a:srgbClr val="0070C0"/>
                </a:solidFill>
              </a:rPr>
              <a:t>oktober</a:t>
            </a:r>
            <a:r>
              <a:rPr dirty="0">
                <a:solidFill>
                  <a:srgbClr val="0070C0"/>
                </a:solidFill>
              </a:rPr>
              <a:t> </a:t>
            </a:r>
            <a:r>
              <a:rPr dirty="0" smtClean="0">
                <a:solidFill>
                  <a:srgbClr val="0070C0"/>
                </a:solidFill>
              </a:rPr>
              <a:t>2021</a:t>
            </a:r>
            <a:endParaRPr lang="nl-NL" dirty="0" smtClean="0">
              <a:solidFill>
                <a:srgbClr val="0070C0"/>
              </a:solidFill>
            </a:endParaRPr>
          </a:p>
          <a:p>
            <a:pPr algn="l" defTabSz="393190">
              <a:spcBef>
                <a:spcPts val="1000"/>
              </a:spcBef>
              <a:defRPr sz="1800">
                <a:solidFill>
                  <a:srgbClr val="0060A6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147446" indent="-147446" algn="l" defTabSz="393190">
              <a:spcBef>
                <a:spcPts val="100"/>
              </a:spcBef>
              <a:defRPr sz="1800" b="1" i="1">
                <a:solidFill>
                  <a:srgbClr val="0060A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/>
              <a:t>Note: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algn="l" defTabSz="393190">
              <a:spcBef>
                <a:spcPts val="100"/>
              </a:spcBef>
              <a:defRPr sz="1800">
                <a:solidFill>
                  <a:schemeClr val="accent1">
                    <a:lumOff val="-7647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/>
              <a:t>Na het </a:t>
            </a:r>
            <a:r>
              <a:rPr dirty="0" err="1"/>
              <a:t>omzetten</a:t>
            </a:r>
            <a:r>
              <a:rPr dirty="0"/>
              <a:t> is het </a:t>
            </a:r>
            <a:r>
              <a:rPr dirty="0" err="1"/>
              <a:t>beperkt</a:t>
            </a:r>
            <a:r>
              <a:rPr dirty="0"/>
              <a:t> </a:t>
            </a:r>
            <a:r>
              <a:rPr dirty="0" err="1"/>
              <a:t>mogelijk</a:t>
            </a:r>
            <a:r>
              <a:rPr dirty="0"/>
              <a:t> </a:t>
            </a:r>
            <a:r>
              <a:rPr dirty="0" err="1"/>
              <a:t>gebruik</a:t>
            </a:r>
            <a:r>
              <a:rPr dirty="0"/>
              <a:t> </a:t>
            </a:r>
            <a:r>
              <a:rPr dirty="0" err="1"/>
              <a:t>te</a:t>
            </a:r>
            <a:r>
              <a:rPr dirty="0"/>
              <a:t> </a:t>
            </a:r>
            <a:r>
              <a:rPr dirty="0" err="1"/>
              <a:t>maken</a:t>
            </a:r>
            <a:r>
              <a:rPr dirty="0"/>
              <a:t> van de </a:t>
            </a:r>
            <a:r>
              <a:rPr dirty="0" err="1"/>
              <a:t>oorspronkelijke</a:t>
            </a:r>
            <a:r>
              <a:rPr dirty="0"/>
              <a:t> privileges.</a:t>
            </a:r>
          </a:p>
        </p:txBody>
      </p:sp>
      <p:sp>
        <p:nvSpPr>
          <p:cNvPr id="205" name="JURIDISCH KADER"/>
          <p:cNvSpPr txBox="1"/>
          <p:nvPr/>
        </p:nvSpPr>
        <p:spPr>
          <a:xfrm>
            <a:off x="9846102" y="829868"/>
            <a:ext cx="2339978" cy="482601"/>
          </a:xfrm>
          <a:prstGeom prst="rect">
            <a:avLst/>
          </a:prstGeom>
          <a:solidFill>
            <a:schemeClr val="accent1">
              <a:lumOff val="-7647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ROC-light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drone.jpg" descr="dron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1568669" flipH="1">
            <a:off x="774339" y="61000"/>
            <a:ext cx="2409302" cy="24093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Rijkslint" descr="Rijkslint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7743" y="8405192"/>
            <a:ext cx="467998" cy="15838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ILT" descr="ILT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1799" y="8333184"/>
            <a:ext cx="2339976" cy="158283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brevet-(small)-half.jpg" descr="brevet-(small)-half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004905" y="3177082"/>
            <a:ext cx="2167124" cy="3025698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JURIDISCH KADER"/>
          <p:cNvSpPr txBox="1"/>
          <p:nvPr/>
        </p:nvSpPr>
        <p:spPr>
          <a:xfrm>
            <a:off x="9846102" y="829868"/>
            <a:ext cx="2339978" cy="482601"/>
          </a:xfrm>
          <a:prstGeom prst="rect">
            <a:avLst/>
          </a:prstGeom>
          <a:solidFill>
            <a:schemeClr val="accent1">
              <a:lumOff val="-7647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RPA-L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drone.jpg" descr="dron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1568669" flipH="1">
            <a:off x="774339" y="61000"/>
            <a:ext cx="2409302" cy="24093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Rijkslint" descr="Rijkslint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7743" y="8405192"/>
            <a:ext cx="467998" cy="15838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ILT" descr="ILT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1799" y="8333184"/>
            <a:ext cx="2339976" cy="1582837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Rechthoek 6"/>
          <p:cNvSpPr txBox="1"/>
          <p:nvPr/>
        </p:nvSpPr>
        <p:spPr>
          <a:xfrm>
            <a:off x="957907" y="2449364"/>
            <a:ext cx="11593291" cy="1628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l" defTabSz="393190">
              <a:spcBef>
                <a:spcPts val="100"/>
              </a:spcBef>
              <a:defRPr sz="1800" b="1" i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Komt u in aanmerking voor omzetting?</a:t>
            </a:r>
            <a:endParaRPr>
              <a:solidFill>
                <a:srgbClr val="0060A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17500" indent="-317500" algn="l" defTabSz="393190">
              <a:spcBef>
                <a:spcPts val="1000"/>
              </a:spcBef>
              <a:buSzPct val="100000"/>
              <a:buChar char="•"/>
              <a:defRPr sz="1800">
                <a:solidFill>
                  <a:srgbClr val="0060A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U komt in aanmerking als houder van een geldig RPA-L brevet. Als uw RPA-L op 31 december 2020 geldig was, dan voldoet u aan dit criterium. Ook als de vervaldatum in 2021 ligt; </a:t>
            </a:r>
            <a:r>
              <a:rPr b="1"/>
              <a:t>én</a:t>
            </a:r>
            <a:r>
              <a:t>,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17500" indent="-317500" algn="l" defTabSz="393190">
              <a:spcBef>
                <a:spcPts val="100"/>
              </a:spcBef>
              <a:buSzPct val="100000"/>
              <a:buChar char="•"/>
              <a:defRPr sz="1800">
                <a:solidFill>
                  <a:schemeClr val="accent1">
                    <a:lumOff val="-7647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U beschikt over het originele theorie-examencertificaat zoals is afgegeven door een daartoe erkende opleidingsinstelling (bespoedigt de omzetting)</a:t>
            </a:r>
          </a:p>
        </p:txBody>
      </p:sp>
      <p:sp>
        <p:nvSpPr>
          <p:cNvPr id="217" name="Rechthoek 6"/>
          <p:cNvSpPr txBox="1"/>
          <p:nvPr/>
        </p:nvSpPr>
        <p:spPr>
          <a:xfrm>
            <a:off x="957907" y="4659164"/>
            <a:ext cx="11593291" cy="2326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l" defTabSz="393190">
              <a:spcBef>
                <a:spcPts val="1000"/>
              </a:spcBef>
              <a:defRPr sz="1800" b="1" i="1">
                <a:solidFill>
                  <a:srgbClr val="0060A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/>
              <a:t>Wat </a:t>
            </a:r>
            <a:r>
              <a:rPr dirty="0" err="1"/>
              <a:t>krijgt</a:t>
            </a:r>
            <a:r>
              <a:rPr dirty="0"/>
              <a:t> u </a:t>
            </a:r>
            <a:r>
              <a:rPr dirty="0" err="1"/>
              <a:t>terug</a:t>
            </a:r>
            <a:r>
              <a:rPr dirty="0"/>
              <a:t>?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algn="l" defTabSz="393190">
              <a:spcBef>
                <a:spcPts val="1000"/>
              </a:spcBef>
              <a:defRPr sz="1800">
                <a:solidFill>
                  <a:srgbClr val="0060A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/>
              <a:t>Uw</a:t>
            </a:r>
            <a:r>
              <a:rPr dirty="0"/>
              <a:t> </a:t>
            </a:r>
            <a:r>
              <a:rPr dirty="0" err="1"/>
              <a:t>nationale</a:t>
            </a:r>
            <a:r>
              <a:rPr dirty="0"/>
              <a:t> RPA-L brevet, </a:t>
            </a:r>
            <a:r>
              <a:rPr dirty="0" err="1"/>
              <a:t>zal</a:t>
            </a:r>
            <a:r>
              <a:rPr dirty="0"/>
              <a:t> </a:t>
            </a:r>
            <a:r>
              <a:rPr i="1" dirty="0"/>
              <a:t>in </a:t>
            </a:r>
            <a:r>
              <a:rPr i="1" dirty="0" err="1"/>
              <a:t>ieder</a:t>
            </a:r>
            <a:r>
              <a:rPr i="1" dirty="0"/>
              <a:t> </a:t>
            </a:r>
            <a:r>
              <a:rPr i="1" dirty="0" err="1"/>
              <a:t>geval</a:t>
            </a:r>
            <a:r>
              <a:rPr dirty="0"/>
              <a:t> </a:t>
            </a:r>
            <a:r>
              <a:rPr dirty="0" err="1"/>
              <a:t>worden</a:t>
            </a:r>
            <a:r>
              <a:rPr dirty="0"/>
              <a:t> </a:t>
            </a:r>
            <a:r>
              <a:rPr dirty="0" err="1"/>
              <a:t>omgezet</a:t>
            </a:r>
            <a:r>
              <a:rPr dirty="0"/>
              <a:t> </a:t>
            </a:r>
            <a:r>
              <a:rPr dirty="0" err="1"/>
              <a:t>naar</a:t>
            </a:r>
            <a:r>
              <a:rPr dirty="0"/>
              <a:t> </a:t>
            </a:r>
            <a:r>
              <a:rPr dirty="0" err="1"/>
              <a:t>een</a:t>
            </a:r>
            <a:r>
              <a:rPr dirty="0"/>
              <a:t> EU </a:t>
            </a:r>
            <a:r>
              <a:rPr dirty="0" err="1"/>
              <a:t>Vliegvaardigheidsbewijs</a:t>
            </a:r>
            <a:r>
              <a:rPr dirty="0"/>
              <a:t> A1-A3 </a:t>
            </a:r>
            <a:r>
              <a:rPr dirty="0" smtClean="0"/>
              <a:t>al</a:t>
            </a:r>
            <a:r>
              <a:rPr lang="nl-NL" dirty="0" smtClean="0"/>
              <a:t>s</a:t>
            </a:r>
            <a:r>
              <a:rPr dirty="0" err="1" smtClean="0"/>
              <a:t>mede</a:t>
            </a:r>
            <a:r>
              <a:rPr dirty="0" smtClean="0"/>
              <a:t> </a:t>
            </a:r>
            <a:r>
              <a:rPr dirty="0"/>
              <a:t>A2. </a:t>
            </a:r>
            <a:r>
              <a:rPr dirty="0" err="1"/>
              <a:t>Categorie</a:t>
            </a:r>
            <a:r>
              <a:rPr dirty="0"/>
              <a:t> </a:t>
            </a:r>
            <a:r>
              <a:rPr dirty="0" err="1"/>
              <a:t>specifiek</a:t>
            </a:r>
            <a:r>
              <a:rPr dirty="0"/>
              <a:t> </a:t>
            </a:r>
            <a:r>
              <a:rPr dirty="0" err="1"/>
              <a:t>volgt</a:t>
            </a:r>
            <a:r>
              <a:rPr dirty="0"/>
              <a:t> later in de </a:t>
            </a:r>
            <a:r>
              <a:rPr dirty="0" err="1"/>
              <a:t>presentatie</a:t>
            </a:r>
            <a:r>
              <a:rPr dirty="0"/>
              <a:t>.</a:t>
            </a:r>
          </a:p>
          <a:p>
            <a:pPr algn="l" defTabSz="393190">
              <a:spcBef>
                <a:spcPts val="100"/>
              </a:spcBef>
              <a:defRPr sz="1800">
                <a:solidFill>
                  <a:srgbClr val="0060A6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/>
          </a:p>
          <a:p>
            <a:pPr algn="l" defTabSz="393190">
              <a:spcBef>
                <a:spcPts val="100"/>
              </a:spcBef>
              <a:defRPr sz="1800" b="1" i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/>
              <a:t>Wanneer</a:t>
            </a:r>
            <a:r>
              <a:rPr dirty="0"/>
              <a:t>?</a:t>
            </a:r>
            <a:endParaRPr dirty="0">
              <a:solidFill>
                <a:srgbClr val="0060A6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defTabSz="393190">
              <a:spcBef>
                <a:spcPts val="1000"/>
              </a:spcBef>
              <a:defRPr sz="1800">
                <a:solidFill>
                  <a:srgbClr val="0060A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 smtClean="0"/>
              <a:t>Aanvragen</a:t>
            </a:r>
            <a:r>
              <a:rPr dirty="0" smtClean="0"/>
              <a:t> tot </a:t>
            </a:r>
            <a:r>
              <a:rPr dirty="0" err="1" smtClean="0"/>
              <a:t>omzetting</a:t>
            </a:r>
            <a:r>
              <a:rPr dirty="0" smtClean="0"/>
              <a:t> van </a:t>
            </a:r>
            <a:r>
              <a:rPr dirty="0" err="1" smtClean="0"/>
              <a:t>een</a:t>
            </a:r>
            <a:r>
              <a:rPr dirty="0" smtClean="0"/>
              <a:t> RPA-L </a:t>
            </a:r>
            <a:r>
              <a:rPr dirty="0" err="1" smtClean="0"/>
              <a:t>naar</a:t>
            </a:r>
            <a:r>
              <a:rPr dirty="0" smtClean="0"/>
              <a:t> </a:t>
            </a:r>
            <a:r>
              <a:rPr dirty="0" err="1" smtClean="0"/>
              <a:t>een</a:t>
            </a:r>
            <a:r>
              <a:rPr dirty="0" smtClean="0"/>
              <a:t> </a:t>
            </a:r>
            <a:r>
              <a:rPr lang="nl-NL" dirty="0"/>
              <a:t>Vliegvaardigheidsbewijs A1-A3 alsmede </a:t>
            </a:r>
            <a:r>
              <a:rPr lang="nl-NL" dirty="0" smtClean="0"/>
              <a:t>A2, </a:t>
            </a:r>
            <a:r>
              <a:rPr dirty="0" err="1" smtClean="0"/>
              <a:t>kunt</a:t>
            </a:r>
            <a:r>
              <a:rPr dirty="0" smtClean="0"/>
              <a:t> u </a:t>
            </a:r>
            <a:r>
              <a:rPr lang="nl-NL" dirty="0" smtClean="0">
                <a:solidFill>
                  <a:schemeClr val="accent1">
                    <a:lumOff val="-7647"/>
                  </a:schemeClr>
                </a:solidFill>
              </a:rPr>
              <a:t>vanaf heden</a:t>
            </a:r>
            <a:r>
              <a:rPr dirty="0" smtClean="0"/>
              <a:t> </a:t>
            </a:r>
            <a:r>
              <a:rPr dirty="0" err="1" smtClean="0"/>
              <a:t>indienen</a:t>
            </a:r>
            <a:r>
              <a:rPr dirty="0" smtClean="0"/>
              <a:t>. (RDW/NLR)</a:t>
            </a:r>
            <a:endParaRPr dirty="0"/>
          </a:p>
        </p:txBody>
      </p:sp>
      <p:sp>
        <p:nvSpPr>
          <p:cNvPr id="218" name="JURIDISCH KADER"/>
          <p:cNvSpPr txBox="1"/>
          <p:nvPr/>
        </p:nvSpPr>
        <p:spPr>
          <a:xfrm>
            <a:off x="9846102" y="829868"/>
            <a:ext cx="2339978" cy="482601"/>
          </a:xfrm>
          <a:prstGeom prst="rect">
            <a:avLst/>
          </a:prstGeom>
          <a:solidFill>
            <a:schemeClr val="accent1">
              <a:lumOff val="-7647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RPA-L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drone.jpg" descr="dron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1568669" flipH="1">
            <a:off x="774339" y="61000"/>
            <a:ext cx="2409302" cy="24093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Rijkslint" descr="Rijkslint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7743" y="8405192"/>
            <a:ext cx="467998" cy="15838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LT" descr="ILT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1799" y="8333184"/>
            <a:ext cx="2339976" cy="1582837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Rechthoek 6"/>
          <p:cNvSpPr txBox="1"/>
          <p:nvPr/>
        </p:nvSpPr>
        <p:spPr>
          <a:xfrm>
            <a:off x="1046807" y="1966763"/>
            <a:ext cx="7048322" cy="67685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l" defTabSz="393190">
              <a:spcBef>
                <a:spcPts val="100"/>
              </a:spcBef>
              <a:defRPr sz="1800" b="1" i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nl-NL" dirty="0"/>
              <a:t>Hoe?</a:t>
            </a:r>
          </a:p>
          <a:p>
            <a:pPr algn="l" defTabSz="457200">
              <a:spcBef>
                <a:spcPts val="900"/>
              </a:spcBef>
              <a:buSzPct val="100000"/>
              <a:defRPr sz="1800">
                <a:solidFill>
                  <a:schemeClr val="accent1">
                    <a:lumOff val="-7647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nl-NL" dirty="0">
                <a:hlinkClick r:id="rId5"/>
              </a:rPr>
              <a:t>https://www.ilent.nl/onderwerpen/drones/roc-light-houders/overgang-europese-regelgeving</a:t>
            </a:r>
            <a:endParaRPr lang="nl-NL" dirty="0"/>
          </a:p>
          <a:p>
            <a:pPr algn="l" defTabSz="457200">
              <a:spcBef>
                <a:spcPts val="900"/>
              </a:spcBef>
              <a:buSzPct val="100000"/>
              <a:defRPr sz="1800">
                <a:solidFill>
                  <a:schemeClr val="accent1">
                    <a:lumOff val="-7647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lang="nl-NL" dirty="0"/>
          </a:p>
          <a:p>
            <a:pPr algn="l" defTabSz="457200">
              <a:spcBef>
                <a:spcPts val="900"/>
              </a:spcBef>
              <a:buSzPct val="100000"/>
              <a:defRPr sz="1800">
                <a:solidFill>
                  <a:schemeClr val="accent1">
                    <a:lumOff val="-7647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nl-NL" dirty="0">
                <a:hlinkClick r:id="rId6"/>
              </a:rPr>
              <a:t>https://roclightomzetting.nlr.nl/</a:t>
            </a:r>
            <a:endParaRPr lang="nl-NL" dirty="0"/>
          </a:p>
          <a:p>
            <a:pPr algn="l" defTabSz="393190">
              <a:spcBef>
                <a:spcPts val="100"/>
              </a:spcBef>
              <a:defRPr sz="1800">
                <a:solidFill>
                  <a:srgbClr val="0060A6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lang="nl-NL" dirty="0"/>
          </a:p>
          <a:p>
            <a:pPr algn="l" defTabSz="393190">
              <a:spcBef>
                <a:spcPts val="100"/>
              </a:spcBef>
              <a:defRPr sz="1800">
                <a:solidFill>
                  <a:srgbClr val="0060A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nl-NL" dirty="0"/>
              <a:t>Middels een webformulier dient u uw aanvraag in.</a:t>
            </a:r>
          </a:p>
          <a:p>
            <a:pPr algn="l" defTabSz="393190">
              <a:spcBef>
                <a:spcPts val="100"/>
              </a:spcBef>
              <a:defRPr sz="1800">
                <a:solidFill>
                  <a:srgbClr val="0060A6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lang="nl-NL" dirty="0"/>
          </a:p>
          <a:p>
            <a:pPr algn="l" defTabSz="393190">
              <a:spcBef>
                <a:spcPts val="100"/>
              </a:spcBef>
              <a:defRPr sz="1800">
                <a:solidFill>
                  <a:srgbClr val="0060A6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lang="nl-NL" dirty="0"/>
          </a:p>
          <a:p>
            <a:pPr algn="l" defTabSz="393190">
              <a:spcBef>
                <a:spcPts val="100"/>
              </a:spcBef>
              <a:defRPr sz="1800" b="1" i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nl-NL" dirty="0"/>
              <a:t>Kosten?</a:t>
            </a:r>
            <a:endParaRPr lang="nl-NL" dirty="0">
              <a:solidFill>
                <a:srgbClr val="0060A6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defTabSz="393190">
              <a:spcBef>
                <a:spcPts val="1000"/>
              </a:spcBef>
              <a:defRPr sz="1800">
                <a:solidFill>
                  <a:srgbClr val="0060A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nl-NL" dirty="0"/>
              <a:t>De omzetting bij het NLR zal kosteloos zijn.</a:t>
            </a:r>
          </a:p>
          <a:p>
            <a:pPr algn="l" defTabSz="393190">
              <a:spcBef>
                <a:spcPts val="1000"/>
              </a:spcBef>
              <a:defRPr sz="1800">
                <a:solidFill>
                  <a:srgbClr val="0060A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nl-NL" dirty="0"/>
              <a:t>Gekeken wordt of dit bij de RDW ook direct kosteloos kan; anders </a:t>
            </a:r>
            <a:r>
              <a:rPr lang="nl-NL" dirty="0">
                <a:solidFill>
                  <a:schemeClr val="accent1">
                    <a:lumOff val="-7647"/>
                  </a:schemeClr>
                </a:solidFill>
              </a:rPr>
              <a:t>zal een cashback mogelijkheid geboden worden.</a:t>
            </a:r>
            <a:endParaRPr lang="nl-NL" dirty="0">
              <a:solidFill>
                <a:schemeClr val="accent1">
                  <a:lumOff val="-7647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defTabSz="393190">
              <a:spcBef>
                <a:spcPts val="100"/>
              </a:spcBef>
              <a:defRPr sz="1800">
                <a:solidFill>
                  <a:schemeClr val="accent1">
                    <a:lumOff val="-7647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nl-NL" dirty="0">
              <a:solidFill>
                <a:schemeClr val="accent1">
                  <a:lumOff val="-7647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147446" indent="-147446" algn="l" defTabSz="393190">
              <a:spcBef>
                <a:spcPts val="100"/>
              </a:spcBef>
              <a:defRPr sz="1800" b="1" i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nl-NL" dirty="0"/>
              <a:t>Tot wanneer?</a:t>
            </a:r>
            <a:endParaRPr lang="nl-NL" dirty="0">
              <a:solidFill>
                <a:srgbClr val="0060A6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defTabSz="393190">
              <a:spcBef>
                <a:spcPts val="1000"/>
              </a:spcBef>
              <a:defRPr sz="1800">
                <a:solidFill>
                  <a:srgbClr val="0060A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nl-NL" dirty="0"/>
              <a:t>Uiterlijk </a:t>
            </a:r>
            <a:r>
              <a:rPr lang="nl-NL" dirty="0">
                <a:solidFill>
                  <a:srgbClr val="0070C0"/>
                </a:solidFill>
              </a:rPr>
              <a:t>31 oktober 2021</a:t>
            </a:r>
          </a:p>
          <a:p>
            <a:pPr marL="147446" indent="-147446" algn="l" defTabSz="393190">
              <a:spcBef>
                <a:spcPts val="100"/>
              </a:spcBef>
              <a:defRPr sz="1800">
                <a:solidFill>
                  <a:srgbClr val="0060A6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147446" indent="-147446" algn="l" defTabSz="393190">
              <a:spcBef>
                <a:spcPts val="100"/>
              </a:spcBef>
              <a:defRPr sz="1800" b="1" i="1">
                <a:solidFill>
                  <a:srgbClr val="0060A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/>
              <a:t>Note: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algn="l" defTabSz="393190">
              <a:spcBef>
                <a:spcPts val="100"/>
              </a:spcBef>
              <a:defRPr sz="1800">
                <a:solidFill>
                  <a:schemeClr val="accent1">
                    <a:lumOff val="-7647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nl-NL" dirty="0"/>
              <a:t>Indien u op basis van een RPA-L het vliegbewijs open A2 heeft aangevraagd wordt u geadviseerd uw RPA-L nog goed te bewaren</a:t>
            </a:r>
            <a:r>
              <a:rPr lang="nl-NL" dirty="0" smtClean="0"/>
              <a:t>.</a:t>
            </a:r>
            <a:endParaRPr dirty="0"/>
          </a:p>
        </p:txBody>
      </p:sp>
      <p:sp>
        <p:nvSpPr>
          <p:cNvPr id="224" name="JURIDISCH KADER"/>
          <p:cNvSpPr txBox="1"/>
          <p:nvPr/>
        </p:nvSpPr>
        <p:spPr>
          <a:xfrm>
            <a:off x="9846102" y="829868"/>
            <a:ext cx="2339978" cy="482601"/>
          </a:xfrm>
          <a:prstGeom prst="rect">
            <a:avLst/>
          </a:prstGeom>
          <a:solidFill>
            <a:schemeClr val="accent1">
              <a:lumOff val="-7647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RPA-L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04009" y="1778504"/>
            <a:ext cx="4385418" cy="624939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drone.jpg" descr="dron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1568669" flipH="1">
            <a:off x="774339" y="61000"/>
            <a:ext cx="2409302" cy="24093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Rijkslint" descr="Rijkslint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7743" y="8405192"/>
            <a:ext cx="467998" cy="15838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ILT" descr="ILT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1799" y="8333184"/>
            <a:ext cx="2339976" cy="158283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OSO Competency.pdf" descr="OSO Competency.pdf"/>
          <p:cNvPicPr>
            <a:picLocks noChangeAspect="1"/>
          </p:cNvPicPr>
          <p:nvPr/>
        </p:nvPicPr>
        <p:blipFill>
          <a:blip r:embed="rId5">
            <a:extLst/>
          </a:blip>
          <a:srcRect l="7240" t="9261" r="7238" b="65064"/>
          <a:stretch>
            <a:fillRect/>
          </a:stretch>
        </p:blipFill>
        <p:spPr>
          <a:xfrm>
            <a:off x="1584263" y="4373895"/>
            <a:ext cx="10772360" cy="4573940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Rechthoek 6"/>
          <p:cNvSpPr txBox="1"/>
          <p:nvPr/>
        </p:nvSpPr>
        <p:spPr>
          <a:xfrm>
            <a:off x="1173807" y="2481231"/>
            <a:ext cx="11593291" cy="2491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l" defTabSz="393190">
              <a:spcBef>
                <a:spcPts val="100"/>
              </a:spcBef>
              <a:defRPr sz="1800">
                <a:solidFill>
                  <a:srgbClr val="0060A6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/>
          </a:p>
          <a:p>
            <a:pPr algn="l" defTabSz="393190">
              <a:spcBef>
                <a:spcPts val="100"/>
              </a:spcBef>
              <a:defRPr sz="1800" b="1" i="1">
                <a:solidFill>
                  <a:srgbClr val="0060A6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algn="l" defTabSz="393190">
              <a:spcBef>
                <a:spcPts val="100"/>
              </a:spcBef>
              <a:defRPr sz="1800">
                <a:solidFill>
                  <a:srgbClr val="0060A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/>
              <a:t>Daarnaast</a:t>
            </a:r>
            <a:r>
              <a:rPr dirty="0"/>
              <a:t> </a:t>
            </a:r>
            <a:r>
              <a:rPr dirty="0" err="1"/>
              <a:t>hee</a:t>
            </a:r>
            <a:r>
              <a:rPr dirty="0" err="1">
                <a:solidFill>
                  <a:schemeClr val="accent1">
                    <a:lumOff val="-7647"/>
                  </a:schemeClr>
                </a:solidFill>
              </a:rPr>
              <a:t>ft</a:t>
            </a:r>
            <a:r>
              <a:rPr dirty="0">
                <a:solidFill>
                  <a:schemeClr val="accent1">
                    <a:lumOff val="-7647"/>
                  </a:schemeClr>
                </a:solidFill>
              </a:rPr>
              <a:t> </a:t>
            </a:r>
            <a:r>
              <a:rPr dirty="0" err="1">
                <a:solidFill>
                  <a:schemeClr val="accent1">
                    <a:lumOff val="-7647"/>
                  </a:schemeClr>
                </a:solidFill>
              </a:rPr>
              <a:t>uw</a:t>
            </a:r>
            <a:r>
              <a:rPr dirty="0">
                <a:solidFill>
                  <a:schemeClr val="accent1">
                    <a:lumOff val="-7647"/>
                  </a:schemeClr>
                </a:solidFill>
              </a:rPr>
              <a:t> RPA-L </a:t>
            </a:r>
            <a:r>
              <a:rPr dirty="0" err="1">
                <a:solidFill>
                  <a:schemeClr val="accent1">
                    <a:lumOff val="-7647"/>
                  </a:schemeClr>
                </a:solidFill>
              </a:rPr>
              <a:t>waarde</a:t>
            </a:r>
            <a:r>
              <a:rPr dirty="0">
                <a:solidFill>
                  <a:schemeClr val="accent1">
                    <a:lumOff val="-7647"/>
                  </a:schemeClr>
                </a:solidFill>
              </a:rPr>
              <a:t> in de </a:t>
            </a:r>
            <a:r>
              <a:rPr dirty="0" err="1">
                <a:solidFill>
                  <a:schemeClr val="accent1">
                    <a:lumOff val="-7647"/>
                  </a:schemeClr>
                </a:solidFill>
              </a:rPr>
              <a:t>categorie</a:t>
            </a:r>
            <a:r>
              <a:rPr dirty="0">
                <a:solidFill>
                  <a:schemeClr val="accent1">
                    <a:lumOff val="-7647"/>
                  </a:schemeClr>
                </a:solidFill>
              </a:rPr>
              <a:t> SPECIFIEK. </a:t>
            </a:r>
            <a:r>
              <a:rPr dirty="0" err="1">
                <a:solidFill>
                  <a:schemeClr val="accent1">
                    <a:lumOff val="-7647"/>
                  </a:schemeClr>
                </a:solidFill>
              </a:rPr>
              <a:t>Zie</a:t>
            </a:r>
            <a:r>
              <a:rPr dirty="0">
                <a:solidFill>
                  <a:schemeClr val="accent1">
                    <a:lumOff val="-7647"/>
                  </a:schemeClr>
                </a:solidFill>
              </a:rPr>
              <a:t> OSO’s #09, OSO #15 and OSO #22 </a:t>
            </a:r>
            <a:r>
              <a:rPr dirty="0" err="1">
                <a:solidFill>
                  <a:schemeClr val="accent1">
                    <a:lumOff val="-7647"/>
                  </a:schemeClr>
                </a:solidFill>
              </a:rPr>
              <a:t>en</a:t>
            </a:r>
            <a:r>
              <a:rPr dirty="0">
                <a:solidFill>
                  <a:schemeClr val="accent1">
                    <a:lumOff val="-7647"/>
                  </a:schemeClr>
                </a:solidFill>
              </a:rPr>
              <a:t> </a:t>
            </a:r>
            <a:r>
              <a:rPr dirty="0" err="1">
                <a:solidFill>
                  <a:schemeClr val="accent1">
                    <a:lumOff val="-7647"/>
                  </a:schemeClr>
                </a:solidFill>
              </a:rPr>
              <a:t>enkele</a:t>
            </a:r>
            <a:r>
              <a:rPr dirty="0">
                <a:solidFill>
                  <a:schemeClr val="accent1">
                    <a:lumOff val="-7647"/>
                  </a:schemeClr>
                </a:solidFill>
              </a:rPr>
              <a:t> </a:t>
            </a:r>
            <a:r>
              <a:rPr dirty="0" err="1">
                <a:solidFill>
                  <a:schemeClr val="accent1">
                    <a:lumOff val="-7647"/>
                  </a:schemeClr>
                </a:solidFill>
              </a:rPr>
              <a:t>andere</a:t>
            </a:r>
            <a:r>
              <a:rPr dirty="0">
                <a:solidFill>
                  <a:schemeClr val="accent1">
                    <a:lumOff val="-7647"/>
                  </a:schemeClr>
                </a:solidFill>
              </a:rPr>
              <a:t> </a:t>
            </a:r>
            <a:r>
              <a:rPr dirty="0" err="1">
                <a:solidFill>
                  <a:schemeClr val="accent1">
                    <a:lumOff val="-7647"/>
                  </a:schemeClr>
                </a:solidFill>
              </a:rPr>
              <a:t>aspecten</a:t>
            </a:r>
            <a:r>
              <a:rPr dirty="0">
                <a:solidFill>
                  <a:schemeClr val="accent1">
                    <a:lumOff val="-7647"/>
                  </a:schemeClr>
                </a:solidFill>
              </a:rPr>
              <a:t> </a:t>
            </a:r>
            <a:r>
              <a:rPr dirty="0" err="1">
                <a:solidFill>
                  <a:schemeClr val="accent1">
                    <a:lumOff val="-7647"/>
                  </a:schemeClr>
                </a:solidFill>
              </a:rPr>
              <a:t>gerelateerd</a:t>
            </a:r>
            <a:r>
              <a:rPr dirty="0">
                <a:solidFill>
                  <a:schemeClr val="accent1">
                    <a:lumOff val="-7647"/>
                  </a:schemeClr>
                </a:solidFill>
              </a:rPr>
              <a:t> </a:t>
            </a:r>
            <a:r>
              <a:rPr dirty="0" err="1">
                <a:solidFill>
                  <a:schemeClr val="accent1">
                    <a:lumOff val="-7647"/>
                  </a:schemeClr>
                </a:solidFill>
              </a:rPr>
              <a:t>aan</a:t>
            </a:r>
            <a:r>
              <a:rPr dirty="0">
                <a:solidFill>
                  <a:schemeClr val="accent1">
                    <a:lumOff val="-7647"/>
                  </a:schemeClr>
                </a:solidFill>
              </a:rPr>
              <a:t> de </a:t>
            </a:r>
            <a:r>
              <a:rPr dirty="0" err="1">
                <a:solidFill>
                  <a:schemeClr val="accent1">
                    <a:lumOff val="-7647"/>
                  </a:schemeClr>
                </a:solidFill>
              </a:rPr>
              <a:t>competentie</a:t>
            </a:r>
            <a:r>
              <a:rPr dirty="0">
                <a:solidFill>
                  <a:schemeClr val="accent1">
                    <a:lumOff val="-7647"/>
                  </a:schemeClr>
                </a:solidFill>
              </a:rPr>
              <a:t> van de </a:t>
            </a:r>
            <a:r>
              <a:rPr dirty="0" err="1">
                <a:solidFill>
                  <a:schemeClr val="accent1">
                    <a:lumOff val="-7647"/>
                  </a:schemeClr>
                </a:solidFill>
              </a:rPr>
              <a:t>piloot</a:t>
            </a:r>
            <a:r>
              <a:rPr dirty="0">
                <a:solidFill>
                  <a:schemeClr val="accent1">
                    <a:lumOff val="-7647"/>
                  </a:schemeClr>
                </a:solidFill>
              </a:rPr>
              <a:t> op </a:t>
            </a:r>
            <a:r>
              <a:rPr dirty="0" err="1">
                <a:solidFill>
                  <a:schemeClr val="accent1">
                    <a:lumOff val="-7647"/>
                  </a:schemeClr>
                </a:solidFill>
              </a:rPr>
              <a:t>afstand</a:t>
            </a:r>
            <a:r>
              <a:rPr dirty="0">
                <a:solidFill>
                  <a:schemeClr val="accent1">
                    <a:lumOff val="-7647"/>
                  </a:schemeClr>
                </a:solidFill>
              </a:rPr>
              <a:t>. </a:t>
            </a:r>
            <a:r>
              <a:rPr dirty="0" err="1">
                <a:solidFill>
                  <a:schemeClr val="accent1">
                    <a:lumOff val="-7647"/>
                  </a:schemeClr>
                </a:solidFill>
              </a:rPr>
              <a:t>Deze</a:t>
            </a:r>
            <a:r>
              <a:rPr dirty="0">
                <a:solidFill>
                  <a:schemeClr val="accent1">
                    <a:lumOff val="-7647"/>
                  </a:schemeClr>
                </a:solidFill>
              </a:rPr>
              <a:t> </a:t>
            </a:r>
            <a:r>
              <a:rPr dirty="0" err="1">
                <a:solidFill>
                  <a:schemeClr val="accent1">
                    <a:lumOff val="-7647"/>
                  </a:schemeClr>
                </a:solidFill>
              </a:rPr>
              <a:t>staan</a:t>
            </a:r>
            <a:r>
              <a:rPr dirty="0">
                <a:solidFill>
                  <a:schemeClr val="accent1">
                    <a:lumOff val="-7647"/>
                  </a:schemeClr>
                </a:solidFill>
              </a:rPr>
              <a:t> in OSO’s #7, # 16 </a:t>
            </a:r>
            <a:r>
              <a:rPr dirty="0" err="1">
                <a:solidFill>
                  <a:schemeClr val="accent1">
                    <a:lumOff val="-7647"/>
                  </a:schemeClr>
                </a:solidFill>
              </a:rPr>
              <a:t>en</a:t>
            </a:r>
            <a:r>
              <a:rPr dirty="0">
                <a:solidFill>
                  <a:schemeClr val="accent1">
                    <a:lumOff val="-7647"/>
                  </a:schemeClr>
                </a:solidFill>
              </a:rPr>
              <a:t> #19. </a:t>
            </a:r>
            <a:r>
              <a:rPr dirty="0" err="1">
                <a:solidFill>
                  <a:schemeClr val="accent1">
                    <a:lumOff val="-7647"/>
                  </a:schemeClr>
                </a:solidFill>
              </a:rPr>
              <a:t>Er</a:t>
            </a:r>
            <a:r>
              <a:rPr dirty="0">
                <a:solidFill>
                  <a:schemeClr val="accent1">
                    <a:lumOff val="-7647"/>
                  </a:schemeClr>
                </a:solidFill>
              </a:rPr>
              <a:t> is </a:t>
            </a:r>
            <a:r>
              <a:rPr dirty="0" err="1">
                <a:solidFill>
                  <a:schemeClr val="accent1">
                    <a:lumOff val="-7647"/>
                  </a:schemeClr>
                </a:solidFill>
              </a:rPr>
              <a:t>echter</a:t>
            </a:r>
            <a:r>
              <a:rPr dirty="0">
                <a:solidFill>
                  <a:schemeClr val="accent1">
                    <a:lumOff val="-7647"/>
                  </a:schemeClr>
                </a:solidFill>
              </a:rPr>
              <a:t> </a:t>
            </a:r>
            <a:r>
              <a:rPr dirty="0" err="1">
                <a:solidFill>
                  <a:schemeClr val="accent1">
                    <a:lumOff val="-7647"/>
                  </a:schemeClr>
                </a:solidFill>
              </a:rPr>
              <a:t>geen</a:t>
            </a:r>
            <a:r>
              <a:rPr dirty="0">
                <a:solidFill>
                  <a:schemeClr val="accent1">
                    <a:lumOff val="-7647"/>
                  </a:schemeClr>
                </a:solidFill>
              </a:rPr>
              <a:t> </a:t>
            </a:r>
            <a:r>
              <a:rPr dirty="0" err="1">
                <a:solidFill>
                  <a:schemeClr val="accent1">
                    <a:lumOff val="-7647"/>
                  </a:schemeClr>
                </a:solidFill>
              </a:rPr>
              <a:t>vliegbewijs</a:t>
            </a:r>
            <a:r>
              <a:rPr dirty="0">
                <a:solidFill>
                  <a:schemeClr val="accent1">
                    <a:lumOff val="-7647"/>
                  </a:schemeClr>
                </a:solidFill>
              </a:rPr>
              <a:t> </a:t>
            </a:r>
            <a:r>
              <a:rPr dirty="0" err="1">
                <a:solidFill>
                  <a:schemeClr val="accent1">
                    <a:lumOff val="-7647"/>
                  </a:schemeClr>
                </a:solidFill>
              </a:rPr>
              <a:t>nodig</a:t>
            </a:r>
            <a:r>
              <a:rPr dirty="0">
                <a:solidFill>
                  <a:schemeClr val="accent1">
                    <a:lumOff val="-7647"/>
                  </a:schemeClr>
                </a:solidFill>
              </a:rPr>
              <a:t> in de </a:t>
            </a:r>
            <a:r>
              <a:rPr dirty="0" err="1">
                <a:solidFill>
                  <a:schemeClr val="accent1">
                    <a:lumOff val="-7647"/>
                  </a:schemeClr>
                </a:solidFill>
              </a:rPr>
              <a:t>categorie</a:t>
            </a:r>
            <a:r>
              <a:rPr dirty="0">
                <a:solidFill>
                  <a:schemeClr val="accent1">
                    <a:lumOff val="-7647"/>
                  </a:schemeClr>
                </a:solidFill>
              </a:rPr>
              <a:t> </a:t>
            </a:r>
            <a:r>
              <a:rPr dirty="0" err="1">
                <a:solidFill>
                  <a:schemeClr val="accent1">
                    <a:lumOff val="-7647"/>
                  </a:schemeClr>
                </a:solidFill>
              </a:rPr>
              <a:t>specifiek</a:t>
            </a:r>
            <a:r>
              <a:rPr dirty="0">
                <a:solidFill>
                  <a:schemeClr val="accent1">
                    <a:lumOff val="-7647"/>
                  </a:schemeClr>
                </a:solidFill>
              </a:rPr>
              <a:t>. </a:t>
            </a:r>
            <a:r>
              <a:rPr dirty="0" err="1">
                <a:solidFill>
                  <a:schemeClr val="accent1">
                    <a:lumOff val="-7647"/>
                  </a:schemeClr>
                </a:solidFill>
              </a:rPr>
              <a:t>Binnen</a:t>
            </a:r>
            <a:r>
              <a:rPr dirty="0">
                <a:solidFill>
                  <a:schemeClr val="accent1">
                    <a:lumOff val="-7647"/>
                  </a:schemeClr>
                </a:solidFill>
              </a:rPr>
              <a:t> EASA </a:t>
            </a:r>
            <a:r>
              <a:rPr dirty="0" err="1">
                <a:solidFill>
                  <a:schemeClr val="accent1">
                    <a:lumOff val="-7647"/>
                  </a:schemeClr>
                </a:solidFill>
              </a:rPr>
              <a:t>en</a:t>
            </a:r>
            <a:r>
              <a:rPr dirty="0">
                <a:solidFill>
                  <a:schemeClr val="accent1">
                    <a:lumOff val="-7647"/>
                  </a:schemeClr>
                </a:solidFill>
              </a:rPr>
              <a:t> in het </a:t>
            </a:r>
            <a:r>
              <a:rPr dirty="0" err="1">
                <a:solidFill>
                  <a:schemeClr val="accent1">
                    <a:lumOff val="-7647"/>
                  </a:schemeClr>
                </a:solidFill>
              </a:rPr>
              <a:t>overleg</a:t>
            </a:r>
            <a:r>
              <a:rPr dirty="0">
                <a:solidFill>
                  <a:schemeClr val="accent1">
                    <a:lumOff val="-7647"/>
                  </a:schemeClr>
                </a:solidFill>
              </a:rPr>
              <a:t> </a:t>
            </a:r>
            <a:r>
              <a:rPr dirty="0" err="1">
                <a:solidFill>
                  <a:schemeClr val="accent1">
                    <a:lumOff val="-7647"/>
                  </a:schemeClr>
                </a:solidFill>
              </a:rPr>
              <a:t>tussen</a:t>
            </a:r>
            <a:r>
              <a:rPr dirty="0">
                <a:solidFill>
                  <a:schemeClr val="accent1">
                    <a:lumOff val="-7647"/>
                  </a:schemeClr>
                </a:solidFill>
              </a:rPr>
              <a:t> de </a:t>
            </a:r>
            <a:r>
              <a:rPr dirty="0" err="1">
                <a:solidFill>
                  <a:schemeClr val="accent1">
                    <a:lumOff val="-7647"/>
                  </a:schemeClr>
                </a:solidFill>
              </a:rPr>
              <a:t>lidstaten</a:t>
            </a:r>
            <a:r>
              <a:rPr dirty="0">
                <a:solidFill>
                  <a:schemeClr val="accent1">
                    <a:lumOff val="-7647"/>
                  </a:schemeClr>
                </a:solidFill>
              </a:rPr>
              <a:t> </a:t>
            </a:r>
            <a:r>
              <a:rPr dirty="0" err="1">
                <a:solidFill>
                  <a:schemeClr val="accent1">
                    <a:lumOff val="-7647"/>
                  </a:schemeClr>
                </a:solidFill>
              </a:rPr>
              <a:t>onderling</a:t>
            </a:r>
            <a:r>
              <a:rPr dirty="0">
                <a:solidFill>
                  <a:schemeClr val="accent1">
                    <a:lumOff val="-7647"/>
                  </a:schemeClr>
                </a:solidFill>
              </a:rPr>
              <a:t> </a:t>
            </a:r>
            <a:r>
              <a:rPr dirty="0" err="1">
                <a:solidFill>
                  <a:schemeClr val="accent1">
                    <a:lumOff val="-7647"/>
                  </a:schemeClr>
                </a:solidFill>
              </a:rPr>
              <a:t>heeft</a:t>
            </a:r>
            <a:r>
              <a:rPr dirty="0">
                <a:solidFill>
                  <a:schemeClr val="accent1">
                    <a:lumOff val="-7647"/>
                  </a:schemeClr>
                </a:solidFill>
              </a:rPr>
              <a:t> </a:t>
            </a:r>
            <a:r>
              <a:rPr dirty="0" err="1">
                <a:solidFill>
                  <a:schemeClr val="accent1">
                    <a:lumOff val="-7647"/>
                  </a:schemeClr>
                </a:solidFill>
              </a:rPr>
              <a:t>dit</a:t>
            </a:r>
            <a:r>
              <a:rPr dirty="0">
                <a:solidFill>
                  <a:schemeClr val="accent1">
                    <a:lumOff val="-7647"/>
                  </a:schemeClr>
                </a:solidFill>
              </a:rPr>
              <a:t> de </a:t>
            </a:r>
            <a:r>
              <a:rPr dirty="0" err="1">
                <a:solidFill>
                  <a:schemeClr val="accent1">
                    <a:lumOff val="-7647"/>
                  </a:schemeClr>
                </a:solidFill>
              </a:rPr>
              <a:t>aandacht</a:t>
            </a:r>
            <a:r>
              <a:rPr dirty="0">
                <a:solidFill>
                  <a:schemeClr val="accent1">
                    <a:lumOff val="-7647"/>
                  </a:schemeClr>
                </a:solidFill>
              </a:rPr>
              <a:t>. De </a:t>
            </a:r>
            <a:r>
              <a:rPr dirty="0" err="1">
                <a:solidFill>
                  <a:schemeClr val="accent1">
                    <a:lumOff val="-7647"/>
                  </a:schemeClr>
                </a:solidFill>
              </a:rPr>
              <a:t>behoefte</a:t>
            </a:r>
            <a:r>
              <a:rPr dirty="0">
                <a:solidFill>
                  <a:schemeClr val="accent1">
                    <a:lumOff val="-7647"/>
                  </a:schemeClr>
                </a:solidFill>
              </a:rPr>
              <a:t> </a:t>
            </a:r>
            <a:r>
              <a:rPr dirty="0" err="1">
                <a:solidFill>
                  <a:schemeClr val="accent1">
                    <a:lumOff val="-7647"/>
                  </a:schemeClr>
                </a:solidFill>
              </a:rPr>
              <a:t>hieraan</a:t>
            </a:r>
            <a:r>
              <a:rPr dirty="0">
                <a:solidFill>
                  <a:schemeClr val="accent1">
                    <a:lumOff val="-7647"/>
                  </a:schemeClr>
                </a:solidFill>
              </a:rPr>
              <a:t> is </a:t>
            </a:r>
            <a:r>
              <a:rPr dirty="0" err="1">
                <a:solidFill>
                  <a:schemeClr val="accent1">
                    <a:lumOff val="-7647"/>
                  </a:schemeClr>
                </a:solidFill>
              </a:rPr>
              <a:t>duidelijk</a:t>
            </a:r>
            <a:r>
              <a:rPr dirty="0">
                <a:solidFill>
                  <a:schemeClr val="accent1">
                    <a:lumOff val="-7647"/>
                  </a:schemeClr>
                </a:solidFill>
              </a:rPr>
              <a:t>.</a:t>
            </a:r>
          </a:p>
        </p:txBody>
      </p:sp>
      <p:sp>
        <p:nvSpPr>
          <p:cNvPr id="231" name="Rechthoek 2"/>
          <p:cNvSpPr txBox="1"/>
          <p:nvPr/>
        </p:nvSpPr>
        <p:spPr>
          <a:xfrm>
            <a:off x="1173807" y="2182960"/>
            <a:ext cx="10729191" cy="650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/>
          <a:lstStyle>
            <a:lvl1pPr algn="l" defTabSz="393190">
              <a:spcBef>
                <a:spcPts val="1000"/>
              </a:spcBef>
              <a:defRPr sz="1800">
                <a:solidFill>
                  <a:schemeClr val="accent5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sz="2000" dirty="0" err="1"/>
              <a:t>Mijn</a:t>
            </a:r>
            <a:r>
              <a:rPr sz="2000" dirty="0"/>
              <a:t> RPA-L is </a:t>
            </a:r>
            <a:r>
              <a:rPr sz="2000" dirty="0" err="1"/>
              <a:t>dus</a:t>
            </a:r>
            <a:r>
              <a:rPr sz="2000" dirty="0"/>
              <a:t> nu </a:t>
            </a:r>
            <a:r>
              <a:rPr sz="2000" dirty="0" err="1"/>
              <a:t>evenveel</a:t>
            </a:r>
            <a:r>
              <a:rPr sz="2000" dirty="0"/>
              <a:t> </a:t>
            </a:r>
            <a:r>
              <a:rPr sz="2000" dirty="0" err="1"/>
              <a:t>waard</a:t>
            </a:r>
            <a:r>
              <a:rPr sz="2000" dirty="0"/>
              <a:t> </a:t>
            </a:r>
            <a:r>
              <a:rPr sz="2000" dirty="0" err="1"/>
              <a:t>als</a:t>
            </a:r>
            <a:r>
              <a:rPr sz="2000" dirty="0"/>
              <a:t> </a:t>
            </a:r>
            <a:r>
              <a:rPr sz="2000" dirty="0" err="1"/>
              <a:t>een</a:t>
            </a:r>
            <a:r>
              <a:rPr sz="2000" dirty="0"/>
              <a:t> </a:t>
            </a:r>
            <a:r>
              <a:rPr sz="2000" dirty="0" err="1"/>
              <a:t>voormalig</a:t>
            </a:r>
            <a:r>
              <a:rPr sz="2000" dirty="0"/>
              <a:t> ROC light van </a:t>
            </a:r>
            <a:r>
              <a:rPr sz="2000" dirty="0" err="1"/>
              <a:t>vroeger</a:t>
            </a:r>
            <a:r>
              <a:rPr sz="2000" dirty="0"/>
              <a:t>, wat is </a:t>
            </a:r>
            <a:r>
              <a:rPr sz="2000" dirty="0" err="1"/>
              <a:t>dan</a:t>
            </a:r>
            <a:r>
              <a:rPr sz="2000" dirty="0"/>
              <a:t> de </a:t>
            </a:r>
            <a:r>
              <a:rPr sz="2000" dirty="0" err="1"/>
              <a:t>meerwaarde</a:t>
            </a:r>
            <a:r>
              <a:rPr sz="2000" dirty="0"/>
              <a:t> van </a:t>
            </a:r>
            <a:r>
              <a:rPr sz="2000" dirty="0" err="1"/>
              <a:t>een</a:t>
            </a:r>
            <a:r>
              <a:rPr sz="2000" dirty="0"/>
              <a:t> RPA-L?</a:t>
            </a:r>
          </a:p>
        </p:txBody>
      </p:sp>
      <p:sp>
        <p:nvSpPr>
          <p:cNvPr id="232" name="JURIDISCH KADER"/>
          <p:cNvSpPr txBox="1"/>
          <p:nvPr/>
        </p:nvSpPr>
        <p:spPr>
          <a:xfrm>
            <a:off x="9846102" y="829868"/>
            <a:ext cx="2339978" cy="482601"/>
          </a:xfrm>
          <a:prstGeom prst="rect">
            <a:avLst/>
          </a:prstGeom>
          <a:solidFill>
            <a:schemeClr val="accent1">
              <a:lumOff val="-7647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RPA-L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drone.jpg" descr="dron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1568669" flipH="1">
            <a:off x="774339" y="61000"/>
            <a:ext cx="2409302" cy="24093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Rijkslint" descr="Rijkslint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7743" y="8405192"/>
            <a:ext cx="467998" cy="15838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ILT" descr="ILT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1799" y="8333184"/>
            <a:ext cx="2339976" cy="1582837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Rechthoek 6"/>
          <p:cNvSpPr txBox="1"/>
          <p:nvPr/>
        </p:nvSpPr>
        <p:spPr>
          <a:xfrm>
            <a:off x="1173807" y="1852464"/>
            <a:ext cx="11593291" cy="15825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l" defTabSz="393190">
              <a:spcBef>
                <a:spcPts val="100"/>
              </a:spcBef>
              <a:defRPr sz="1800">
                <a:solidFill>
                  <a:srgbClr val="0060A6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  <a:p>
            <a:pPr algn="l" defTabSz="393190">
              <a:spcBef>
                <a:spcPts val="100"/>
              </a:spcBef>
              <a:defRPr sz="1800" b="1" i="1">
                <a:solidFill>
                  <a:srgbClr val="0060A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Wat krijgt u terug?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l" defTabSz="393190">
              <a:spcBef>
                <a:spcPts val="1000"/>
              </a:spcBef>
              <a:defRPr sz="1800">
                <a:solidFill>
                  <a:srgbClr val="0060A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De Europese eisen moeten worden afgezet tegen de Nationale eisen. Het verschil moet nog worden ‘ingevuld’. Afhankelijk van het risicoprofiel van de door u voorgenomen operatie kunt u op verschillende manieren moeten aantonen dat u voldoet aan de nieuwe eisen.</a:t>
            </a:r>
          </a:p>
        </p:txBody>
      </p:sp>
      <p:pic>
        <p:nvPicPr>
          <p:cNvPr id="238" name="wetten.nl - Regeling - Regeling op afstand bestuurde luchtvaartuigen - BWBR0036568.pdf" descr="wetten.nl - Regeling - Regeling op afstand bestuurde luchtvaartuigen - BWBR0036568.pdf"/>
          <p:cNvPicPr>
            <a:picLocks noChangeAspect="1"/>
          </p:cNvPicPr>
          <p:nvPr/>
        </p:nvPicPr>
        <p:blipFill>
          <a:blip r:embed="rId5">
            <a:extLst/>
          </a:blip>
          <a:srcRect t="15944" b="45413"/>
          <a:stretch>
            <a:fillRect/>
          </a:stretch>
        </p:blipFill>
        <p:spPr>
          <a:xfrm>
            <a:off x="933568" y="4089348"/>
            <a:ext cx="6892392" cy="3768926"/>
          </a:xfrm>
          <a:prstGeom prst="rect">
            <a:avLst/>
          </a:prstGeom>
          <a:ln w="12700">
            <a:miter lim="400000"/>
          </a:ln>
          <a:effectLst>
            <a:outerShdw blurRad="101600" dist="78006" dir="16200000" rotWithShape="0">
              <a:srgbClr val="000000">
                <a:alpha val="24951"/>
              </a:srgbClr>
            </a:outerShdw>
          </a:effectLst>
        </p:spPr>
      </p:pic>
      <p:sp>
        <p:nvSpPr>
          <p:cNvPr id="239" name="Rechthoek 6"/>
          <p:cNvSpPr txBox="1"/>
          <p:nvPr/>
        </p:nvSpPr>
        <p:spPr>
          <a:xfrm>
            <a:off x="7955605" y="3766594"/>
            <a:ext cx="4659762" cy="1709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l" defTabSz="393190">
              <a:spcBef>
                <a:spcPts val="100"/>
              </a:spcBef>
              <a:defRPr sz="1800">
                <a:solidFill>
                  <a:srgbClr val="0060A6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  <a:p>
            <a:pPr algn="l" defTabSz="393190">
              <a:spcBef>
                <a:spcPts val="100"/>
              </a:spcBef>
              <a:defRPr sz="1800">
                <a:solidFill>
                  <a:srgbClr val="0060A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Bij de omzetting van het ROC naar een exploitatievergunning zal hier ook rekening mee worden gehouden. Uw RPA-L blijft voorlopig dus basiswaarde behouden voor de categorie specifiek.</a:t>
            </a:r>
          </a:p>
        </p:txBody>
      </p:sp>
      <p:sp>
        <p:nvSpPr>
          <p:cNvPr id="240" name="Rechthoek 6"/>
          <p:cNvSpPr txBox="1"/>
          <p:nvPr/>
        </p:nvSpPr>
        <p:spPr>
          <a:xfrm>
            <a:off x="7955605" y="5737690"/>
            <a:ext cx="4659762" cy="17095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l" defTabSz="393190">
              <a:spcBef>
                <a:spcPts val="100"/>
              </a:spcBef>
              <a:defRPr sz="1800">
                <a:solidFill>
                  <a:srgbClr val="0060A6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  <a:p>
            <a:pPr algn="l" defTabSz="393190">
              <a:spcBef>
                <a:spcPts val="100"/>
              </a:spcBef>
              <a:defRPr sz="1800">
                <a:solidFill>
                  <a:srgbClr val="0060A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Wat exact de basiswaarde is en wat u eventueel nog moet doen om te voldoen aan de Europese regels en de voorwaarden van de exploitatievergunning wordt in oktober van dit jaar bekendgemaakt.</a:t>
            </a:r>
          </a:p>
        </p:txBody>
      </p:sp>
      <p:sp>
        <p:nvSpPr>
          <p:cNvPr id="241" name="Rechthoek 6"/>
          <p:cNvSpPr txBox="1"/>
          <p:nvPr/>
        </p:nvSpPr>
        <p:spPr>
          <a:xfrm>
            <a:off x="2382048" y="8112589"/>
            <a:ext cx="4541396" cy="692728"/>
          </a:xfrm>
          <a:prstGeom prst="rect">
            <a:avLst/>
          </a:prstGeom>
          <a:solidFill>
            <a:srgbClr val="FFC000"/>
          </a:solidFill>
          <a:ln w="25400">
            <a:solidFill>
              <a:srgbClr val="00631F"/>
            </a:solidFill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defTabSz="393190">
              <a:spcBef>
                <a:spcPts val="100"/>
              </a:spcBef>
              <a:defRPr sz="1800" b="1">
                <a:solidFill>
                  <a:srgbClr val="0060A6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  <a:p>
            <a:pPr defTabSz="393190">
              <a:spcBef>
                <a:spcPts val="100"/>
              </a:spcBef>
              <a:defRPr sz="20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Bewaar uw RPA-L dus goed!</a:t>
            </a:r>
          </a:p>
        </p:txBody>
      </p:sp>
      <p:sp>
        <p:nvSpPr>
          <p:cNvPr id="242" name="LET OP: alleen VLOS"/>
          <p:cNvSpPr txBox="1"/>
          <p:nvPr/>
        </p:nvSpPr>
        <p:spPr>
          <a:xfrm>
            <a:off x="7600611" y="8130341"/>
            <a:ext cx="4443451" cy="657226"/>
          </a:xfrm>
          <a:prstGeom prst="rect">
            <a:avLst/>
          </a:prstGeom>
          <a:gradFill>
            <a:gsLst>
              <a:gs pos="0">
                <a:srgbClr val="CE2100"/>
              </a:gs>
              <a:gs pos="100000">
                <a:schemeClr val="accent5">
                  <a:hueOff val="-477027"/>
                  <a:satOff val="5825"/>
                  <a:lumOff val="41095"/>
                </a:schemeClr>
              </a:gs>
            </a:gsLst>
            <a:lin ang="16200000"/>
          </a:gradFill>
          <a:ln>
            <a:solidFill>
              <a:srgbClr val="C82101"/>
            </a:solidFill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LET OP: alleen VLOS</a:t>
            </a:r>
          </a:p>
        </p:txBody>
      </p:sp>
      <p:sp>
        <p:nvSpPr>
          <p:cNvPr id="243" name="JURIDISCH KADER"/>
          <p:cNvSpPr txBox="1"/>
          <p:nvPr/>
        </p:nvSpPr>
        <p:spPr>
          <a:xfrm>
            <a:off x="9846102" y="829868"/>
            <a:ext cx="2339978" cy="482601"/>
          </a:xfrm>
          <a:prstGeom prst="rect">
            <a:avLst/>
          </a:prstGeom>
          <a:solidFill>
            <a:schemeClr val="accent1">
              <a:lumOff val="-7647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RPA-L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drone.jpg" descr="dron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1568669" flipH="1">
            <a:off x="774339" y="61000"/>
            <a:ext cx="2409302" cy="24093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Rijkslint" descr="Rijkslint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7743" y="8405192"/>
            <a:ext cx="467998" cy="15838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ILT" descr="ILT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1799" y="8333184"/>
            <a:ext cx="2339976" cy="1582837"/>
          </a:xfrm>
          <a:prstGeom prst="rect">
            <a:avLst/>
          </a:prstGeom>
          <a:ln w="12700">
            <a:miter lim="400000"/>
          </a:ln>
        </p:spPr>
      </p:pic>
      <p:sp>
        <p:nvSpPr>
          <p:cNvPr id="248" name="JURIDISCH KADER"/>
          <p:cNvSpPr txBox="1"/>
          <p:nvPr/>
        </p:nvSpPr>
        <p:spPr>
          <a:xfrm>
            <a:off x="9846102" y="829868"/>
            <a:ext cx="2339978" cy="482601"/>
          </a:xfrm>
          <a:prstGeom prst="rect">
            <a:avLst/>
          </a:prstGeom>
          <a:solidFill>
            <a:schemeClr val="accent1">
              <a:lumOff val="-7647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ROC</a:t>
            </a:r>
          </a:p>
        </p:txBody>
      </p:sp>
      <p:sp>
        <p:nvSpPr>
          <p:cNvPr id="249" name="Wanneer het huidige ROC wordt omgezet naar de nieuwe regelgeving kan ik dan nog steeds alle operatie uitvoeren die ook in het ROC stonden?"/>
          <p:cNvSpPr txBox="1"/>
          <p:nvPr/>
        </p:nvSpPr>
        <p:spPr>
          <a:xfrm>
            <a:off x="2958354" y="1272049"/>
            <a:ext cx="9255414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defRPr sz="1800">
                <a:solidFill>
                  <a:schemeClr val="accent5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sz="2000" dirty="0" err="1"/>
              <a:t>Wanneer</a:t>
            </a:r>
            <a:r>
              <a:rPr sz="2000" dirty="0"/>
              <a:t> het </a:t>
            </a:r>
            <a:r>
              <a:rPr sz="2000" dirty="0" err="1"/>
              <a:t>huidige</a:t>
            </a:r>
            <a:r>
              <a:rPr sz="2000" dirty="0"/>
              <a:t> ROC </a:t>
            </a:r>
            <a:r>
              <a:rPr sz="2000" dirty="0" err="1"/>
              <a:t>wordt</a:t>
            </a:r>
            <a:r>
              <a:rPr sz="2000" dirty="0"/>
              <a:t> </a:t>
            </a:r>
            <a:r>
              <a:rPr sz="2000" dirty="0" err="1"/>
              <a:t>omgezet</a:t>
            </a:r>
            <a:r>
              <a:rPr sz="2000" dirty="0"/>
              <a:t> </a:t>
            </a:r>
            <a:r>
              <a:rPr sz="2000" dirty="0" err="1"/>
              <a:t>naar</a:t>
            </a:r>
            <a:r>
              <a:rPr sz="2000" dirty="0"/>
              <a:t> de </a:t>
            </a:r>
            <a:r>
              <a:rPr sz="2000" dirty="0" err="1"/>
              <a:t>nieuwe</a:t>
            </a:r>
            <a:r>
              <a:rPr sz="2000" dirty="0"/>
              <a:t> </a:t>
            </a:r>
            <a:r>
              <a:rPr sz="2000" dirty="0" err="1"/>
              <a:t>regelgeving</a:t>
            </a:r>
            <a:r>
              <a:rPr sz="2000" dirty="0"/>
              <a:t> </a:t>
            </a:r>
            <a:r>
              <a:rPr sz="2000" dirty="0" err="1"/>
              <a:t>kan</a:t>
            </a:r>
            <a:r>
              <a:rPr sz="2000" dirty="0"/>
              <a:t> </a:t>
            </a:r>
            <a:r>
              <a:rPr sz="2000" dirty="0" err="1"/>
              <a:t>ik</a:t>
            </a:r>
            <a:r>
              <a:rPr sz="2000" dirty="0"/>
              <a:t> </a:t>
            </a:r>
            <a:r>
              <a:rPr sz="2000" dirty="0" err="1"/>
              <a:t>dan</a:t>
            </a:r>
            <a:r>
              <a:rPr sz="2000" dirty="0"/>
              <a:t> nog steeds </a:t>
            </a:r>
            <a:r>
              <a:rPr sz="2000" dirty="0" err="1"/>
              <a:t>alle</a:t>
            </a:r>
            <a:r>
              <a:rPr sz="2000" dirty="0"/>
              <a:t> </a:t>
            </a:r>
            <a:r>
              <a:rPr sz="2000" dirty="0" err="1"/>
              <a:t>operatie</a:t>
            </a:r>
            <a:r>
              <a:rPr sz="2000" dirty="0"/>
              <a:t> </a:t>
            </a:r>
            <a:r>
              <a:rPr sz="2000" dirty="0" err="1"/>
              <a:t>uitvoeren</a:t>
            </a:r>
            <a:r>
              <a:rPr sz="2000" dirty="0"/>
              <a:t> die </a:t>
            </a:r>
            <a:r>
              <a:rPr sz="2000" dirty="0" err="1"/>
              <a:t>ook</a:t>
            </a:r>
            <a:r>
              <a:rPr sz="2000" dirty="0"/>
              <a:t> in het ROC </a:t>
            </a:r>
            <a:r>
              <a:rPr sz="2000" dirty="0" err="1"/>
              <a:t>stonden</a:t>
            </a:r>
            <a:r>
              <a:rPr sz="2000" dirty="0"/>
              <a:t>?</a:t>
            </a:r>
          </a:p>
        </p:txBody>
      </p:sp>
      <p:sp>
        <p:nvSpPr>
          <p:cNvPr id="250" name="Rechthoek"/>
          <p:cNvSpPr/>
          <p:nvPr/>
        </p:nvSpPr>
        <p:spPr>
          <a:xfrm>
            <a:off x="1473199" y="2333972"/>
            <a:ext cx="3133738" cy="6456613"/>
          </a:xfrm>
          <a:prstGeom prst="rect">
            <a:avLst/>
          </a:prstGeom>
          <a:solidFill>
            <a:srgbClr val="FFFFFF"/>
          </a:solidFill>
          <a:ln w="12700">
            <a:solidFill>
              <a:srgbClr val="535353"/>
            </a:solidFill>
          </a:ln>
          <a:effectLst>
            <a:outerShdw blurRad="101600" dist="89755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251" name="Operational Authorisation.pdf" descr="Operational Authorisation.pdf"/>
          <p:cNvPicPr>
            <a:picLocks noChangeAspect="1"/>
          </p:cNvPicPr>
          <p:nvPr/>
        </p:nvPicPr>
        <p:blipFill>
          <a:blip r:embed="rId5">
            <a:extLst/>
          </a:blip>
          <a:srcRect l="6564" t="3601" r="31101" b="6616"/>
          <a:stretch>
            <a:fillRect/>
          </a:stretch>
        </p:blipFill>
        <p:spPr>
          <a:xfrm>
            <a:off x="1484713" y="2452584"/>
            <a:ext cx="3110823" cy="6336858"/>
          </a:xfrm>
          <a:prstGeom prst="rect">
            <a:avLst/>
          </a:prstGeom>
          <a:ln w="12700">
            <a:miter lim="400000"/>
          </a:ln>
        </p:spPr>
      </p:pic>
      <p:sp>
        <p:nvSpPr>
          <p:cNvPr id="252" name="Operational Authorisation"/>
          <p:cNvSpPr txBox="1"/>
          <p:nvPr/>
        </p:nvSpPr>
        <p:spPr>
          <a:xfrm>
            <a:off x="1909180" y="2514599"/>
            <a:ext cx="2261772" cy="2794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2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Operational Authorisation</a:t>
            </a:r>
          </a:p>
        </p:txBody>
      </p:sp>
      <p:pic>
        <p:nvPicPr>
          <p:cNvPr id="253" name="Rijkslint" descr="Rijkslint"/>
          <p:cNvPicPr>
            <a:picLocks noChangeAspect="1"/>
          </p:cNvPicPr>
          <p:nvPr/>
        </p:nvPicPr>
        <p:blipFill>
          <a:blip r:embed="rId3">
            <a:extLst/>
          </a:blip>
          <a:srcRect t="46187"/>
          <a:stretch>
            <a:fillRect/>
          </a:stretch>
        </p:blipFill>
        <p:spPr>
          <a:xfrm>
            <a:off x="4217241" y="2508660"/>
            <a:ext cx="265043" cy="482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4" name="scope of auth.pdf" descr="scope of auth.pdf"/>
          <p:cNvPicPr>
            <a:picLocks noChangeAspect="1"/>
          </p:cNvPicPr>
          <p:nvPr/>
        </p:nvPicPr>
        <p:blipFill>
          <a:blip r:embed="rId6">
            <a:extLst/>
          </a:blip>
          <a:srcRect l="6735" t="4130" r="6733" b="70260"/>
          <a:stretch>
            <a:fillRect/>
          </a:stretch>
        </p:blipFill>
        <p:spPr>
          <a:xfrm>
            <a:off x="5275663" y="3451621"/>
            <a:ext cx="6809202" cy="2850194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Rechthoek"/>
          <p:cNvSpPr/>
          <p:nvPr/>
        </p:nvSpPr>
        <p:spPr>
          <a:xfrm>
            <a:off x="5294714" y="5398785"/>
            <a:ext cx="6771086" cy="551659"/>
          </a:xfrm>
          <a:prstGeom prst="rect">
            <a:avLst/>
          </a:prstGeom>
          <a:ln w="38100">
            <a:solidFill>
              <a:schemeClr val="accent4">
                <a:satOff val="-10819"/>
                <a:lumOff val="13333"/>
              </a:schemeClr>
            </a:solidFill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hthoek"/>
          <p:cNvSpPr/>
          <p:nvPr/>
        </p:nvSpPr>
        <p:spPr>
          <a:xfrm>
            <a:off x="4965700" y="8116389"/>
            <a:ext cx="6345684" cy="127923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94" name="inhoud"/>
          <p:cNvSpPr txBox="1"/>
          <p:nvPr/>
        </p:nvSpPr>
        <p:spPr>
          <a:xfrm>
            <a:off x="4239306" y="1943099"/>
            <a:ext cx="3814986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0060A6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Rol van de ILT</a:t>
            </a:r>
          </a:p>
        </p:txBody>
      </p:sp>
      <p:pic>
        <p:nvPicPr>
          <p:cNvPr id="95" name="Rijkslint" descr="Rijkslint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7743" y="8405192"/>
            <a:ext cx="467998" cy="1583868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ILT" descr="ILT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1799" y="8333184"/>
            <a:ext cx="2339976" cy="1582837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drone.jpg" descr="drone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21568669" flipH="1">
            <a:off x="774339" y="61000"/>
            <a:ext cx="2409302" cy="2409302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JURIDISCH KADER"/>
          <p:cNvSpPr txBox="1"/>
          <p:nvPr/>
        </p:nvSpPr>
        <p:spPr>
          <a:xfrm>
            <a:off x="9846102" y="827705"/>
            <a:ext cx="2339978" cy="482601"/>
          </a:xfrm>
          <a:prstGeom prst="rect">
            <a:avLst/>
          </a:prstGeom>
          <a:solidFill>
            <a:schemeClr val="accent1">
              <a:lumOff val="-7647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Rol ILT</a:t>
            </a:r>
          </a:p>
        </p:txBody>
      </p:sp>
      <p:sp>
        <p:nvSpPr>
          <p:cNvPr id="99" name="Missie…"/>
          <p:cNvSpPr txBox="1"/>
          <p:nvPr/>
        </p:nvSpPr>
        <p:spPr>
          <a:xfrm>
            <a:off x="1065741" y="2676904"/>
            <a:ext cx="11001482" cy="5027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2000" b="1">
                <a:solidFill>
                  <a:schemeClr val="accent1">
                    <a:lumOff val="-7647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/>
              <a:t>Missie</a:t>
            </a:r>
            <a:endParaRPr dirty="0"/>
          </a:p>
          <a:p>
            <a:pPr algn="l" defTabSz="457200">
              <a:defRPr sz="2000">
                <a:solidFill>
                  <a:schemeClr val="accent1">
                    <a:lumOff val="-7647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/>
          </a:p>
          <a:p>
            <a:pPr algn="l" defTabSz="457200">
              <a:defRPr sz="2000">
                <a:solidFill>
                  <a:schemeClr val="accent1">
                    <a:lumOff val="-7647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/>
              <a:t>De </a:t>
            </a:r>
            <a:r>
              <a:rPr dirty="0" err="1"/>
              <a:t>Inspectie</a:t>
            </a:r>
            <a:r>
              <a:rPr dirty="0"/>
              <a:t> </a:t>
            </a:r>
            <a:r>
              <a:rPr dirty="0" err="1"/>
              <a:t>Leefomgeving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Transport </a:t>
            </a:r>
            <a:r>
              <a:rPr dirty="0" err="1"/>
              <a:t>werkt</a:t>
            </a:r>
            <a:r>
              <a:rPr dirty="0"/>
              <a:t> </a:t>
            </a:r>
            <a:r>
              <a:rPr dirty="0" err="1"/>
              <a:t>aan</a:t>
            </a:r>
            <a:r>
              <a:rPr dirty="0"/>
              <a:t> </a:t>
            </a:r>
            <a:r>
              <a:rPr dirty="0" err="1"/>
              <a:t>veiligheid</a:t>
            </a:r>
            <a:r>
              <a:rPr dirty="0"/>
              <a:t>, </a:t>
            </a:r>
            <a:r>
              <a:rPr dirty="0" err="1"/>
              <a:t>vertrouwen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duurzaamheid</a:t>
            </a:r>
            <a:r>
              <a:rPr dirty="0"/>
              <a:t> in transport, </a:t>
            </a:r>
            <a:r>
              <a:rPr dirty="0" err="1"/>
              <a:t>infrastructuur</a:t>
            </a:r>
            <a:r>
              <a:rPr dirty="0"/>
              <a:t>, milieu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wonen</a:t>
            </a:r>
            <a:r>
              <a:rPr dirty="0"/>
              <a:t>.</a:t>
            </a:r>
            <a:br>
              <a:rPr dirty="0"/>
            </a:br>
            <a:endParaRPr dirty="0"/>
          </a:p>
          <a:p>
            <a:pPr algn="l" defTabSz="457200">
              <a:defRPr sz="2000">
                <a:solidFill>
                  <a:schemeClr val="accent1">
                    <a:lumOff val="-7647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/>
              <a:t/>
            </a:r>
            <a:br>
              <a:rPr dirty="0"/>
            </a:br>
            <a:r>
              <a:rPr b="1" dirty="0"/>
              <a:t>Taken</a:t>
            </a:r>
          </a:p>
          <a:p>
            <a:pPr algn="l" defTabSz="457200">
              <a:defRPr sz="2000" b="1">
                <a:solidFill>
                  <a:schemeClr val="accent1">
                    <a:lumOff val="-7647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b="1" dirty="0"/>
          </a:p>
          <a:p>
            <a:pPr marL="317500" indent="-317500" algn="l" defTabSz="457200">
              <a:buSzPct val="100000"/>
              <a:buChar char="•"/>
              <a:defRPr sz="2000">
                <a:solidFill>
                  <a:schemeClr val="accent1">
                    <a:lumOff val="-7647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/>
              <a:t>Toezicht</a:t>
            </a:r>
            <a:r>
              <a:rPr dirty="0"/>
              <a:t> &amp; </a:t>
            </a:r>
            <a:r>
              <a:rPr dirty="0" err="1"/>
              <a:t>handhaving</a:t>
            </a:r>
            <a:endParaRPr dirty="0"/>
          </a:p>
          <a:p>
            <a:pPr marL="317500" indent="-317500" algn="l" defTabSz="457200">
              <a:buSzPct val="100000"/>
              <a:buChar char="•"/>
              <a:defRPr sz="2000">
                <a:solidFill>
                  <a:schemeClr val="accent1">
                    <a:lumOff val="-7647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/>
              <a:t>Vergunningverlening</a:t>
            </a:r>
            <a:endParaRPr dirty="0"/>
          </a:p>
          <a:p>
            <a:pPr marL="317500" indent="-317500" algn="l" defTabSz="457200">
              <a:buSzPct val="100000"/>
              <a:buChar char="•"/>
              <a:defRPr sz="2000">
                <a:solidFill>
                  <a:schemeClr val="accent1">
                    <a:lumOff val="-7647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/>
              <a:t>Signalering</a:t>
            </a:r>
            <a:endParaRPr dirty="0"/>
          </a:p>
          <a:p>
            <a:pPr marL="317500" indent="-317500" algn="l" defTabSz="457200">
              <a:buSzPct val="100000"/>
              <a:buChar char="•"/>
              <a:defRPr sz="2000">
                <a:solidFill>
                  <a:schemeClr val="accent1">
                    <a:lumOff val="-7647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/>
              <a:t>Informeren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 smtClean="0"/>
              <a:t>voorlichten</a:t>
            </a:r>
            <a:endParaRPr lang="nl-NL" dirty="0" smtClean="0"/>
          </a:p>
          <a:p>
            <a:pPr marL="317500" indent="-317500" algn="l" defTabSz="457200">
              <a:buSzPct val="100000"/>
              <a:buChar char="•"/>
              <a:defRPr sz="2000">
                <a:solidFill>
                  <a:schemeClr val="accent1">
                    <a:lumOff val="-7647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lang="nl-NL" dirty="0" smtClean="0"/>
          </a:p>
          <a:p>
            <a:pPr marL="317500" indent="-317500" algn="l" defTabSz="457200">
              <a:buSzPct val="100000"/>
              <a:buChar char="•"/>
              <a:defRPr sz="2000">
                <a:solidFill>
                  <a:schemeClr val="accent1">
                    <a:lumOff val="-7647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lang="nl-NL" dirty="0"/>
          </a:p>
          <a:p>
            <a:pPr algn="l" defTabSz="457200">
              <a:buSzPct val="100000"/>
              <a:defRPr sz="2000">
                <a:solidFill>
                  <a:schemeClr val="accent1">
                    <a:lumOff val="-7647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nl-NL" dirty="0" smtClean="0"/>
              <a:t>ILT heeft geen verantwoordelijkheid bij het opstellen van wet- en regelgeving. Die verantwoordelijkheid ligt bij DGLM (beleid) alsmede de EU / EASA.</a:t>
            </a:r>
            <a:endParaRPr dirty="0"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drone.jpg" descr="dron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1568669" flipH="1">
            <a:off x="774339" y="61000"/>
            <a:ext cx="2409302" cy="24093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" name="Rijkslint" descr="Rijkslint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7743" y="8405192"/>
            <a:ext cx="467998" cy="15838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" name="ILT" descr="ILT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1799" y="8333184"/>
            <a:ext cx="2339976" cy="1582837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Rechthoek 2"/>
          <p:cNvSpPr txBox="1"/>
          <p:nvPr/>
        </p:nvSpPr>
        <p:spPr>
          <a:xfrm>
            <a:off x="3396022" y="1490559"/>
            <a:ext cx="6212757" cy="387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defTabSz="393190">
              <a:spcBef>
                <a:spcPts val="100"/>
              </a:spcBef>
              <a:defRPr sz="2100" b="1">
                <a:solidFill>
                  <a:srgbClr val="0060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Hoe worden de ROC-Vergunningen omgezet?</a:t>
            </a:r>
          </a:p>
        </p:txBody>
      </p:sp>
      <p:pic>
        <p:nvPicPr>
          <p:cNvPr id="261" name="SAIL determination tabel.pdf" descr="SAIL determination tabel.pdf"/>
          <p:cNvPicPr>
            <a:picLocks noChangeAspect="1"/>
          </p:cNvPicPr>
          <p:nvPr/>
        </p:nvPicPr>
        <p:blipFill>
          <a:blip r:embed="rId5">
            <a:extLst/>
          </a:blip>
          <a:srcRect l="8065" t="18319" r="28034" b="62060"/>
          <a:stretch>
            <a:fillRect/>
          </a:stretch>
        </p:blipFill>
        <p:spPr>
          <a:xfrm>
            <a:off x="1445815" y="2680890"/>
            <a:ext cx="10113239" cy="4391701"/>
          </a:xfrm>
          <a:prstGeom prst="rect">
            <a:avLst/>
          </a:prstGeom>
          <a:ln w="12700">
            <a:miter lim="400000"/>
          </a:ln>
        </p:spPr>
      </p:pic>
      <p:sp>
        <p:nvSpPr>
          <p:cNvPr id="262" name="Rechthoek"/>
          <p:cNvSpPr/>
          <p:nvPr/>
        </p:nvSpPr>
        <p:spPr>
          <a:xfrm>
            <a:off x="5576787" y="3609378"/>
            <a:ext cx="1941811" cy="1211811"/>
          </a:xfrm>
          <a:prstGeom prst="rect">
            <a:avLst/>
          </a:prstGeom>
          <a:ln w="76200">
            <a:solidFill>
              <a:schemeClr val="accent1"/>
            </a:solidFill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63" name="Rechthoek"/>
          <p:cNvSpPr/>
          <p:nvPr/>
        </p:nvSpPr>
        <p:spPr>
          <a:xfrm>
            <a:off x="1665186" y="3977678"/>
            <a:ext cx="5849694" cy="856807"/>
          </a:xfrm>
          <a:prstGeom prst="rect">
            <a:avLst/>
          </a:prstGeom>
          <a:ln w="76200">
            <a:solidFill>
              <a:schemeClr val="accent1"/>
            </a:solidFill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64" name="Rechthoek"/>
          <p:cNvSpPr/>
          <p:nvPr/>
        </p:nvSpPr>
        <p:spPr>
          <a:xfrm>
            <a:off x="5588000" y="3975100"/>
            <a:ext cx="1919386" cy="861963"/>
          </a:xfrm>
          <a:prstGeom prst="rect">
            <a:avLst/>
          </a:prstGeom>
          <a:solidFill>
            <a:schemeClr val="accent4">
              <a:alpha val="37758"/>
            </a:schemeClr>
          </a:solidFill>
          <a:ln w="12700">
            <a:miter lim="400000"/>
          </a:ln>
          <a:effectLst>
            <a:outerShdw blurRad="114300" dist="25400" dir="5400000" rotWithShape="0">
              <a:srgbClr val="000000">
                <a:alpha val="49873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65" name="JURIDISCH KADER"/>
          <p:cNvSpPr txBox="1"/>
          <p:nvPr/>
        </p:nvSpPr>
        <p:spPr>
          <a:xfrm>
            <a:off x="9846102" y="829868"/>
            <a:ext cx="2339978" cy="482601"/>
          </a:xfrm>
          <a:prstGeom prst="rect">
            <a:avLst/>
          </a:prstGeom>
          <a:solidFill>
            <a:schemeClr val="accent1">
              <a:lumOff val="-7647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ROC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drone.jpg" descr="dron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1568669" flipH="1">
            <a:off x="774339" y="61000"/>
            <a:ext cx="2409302" cy="24093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8" name="Rijkslint" descr="Rijkslint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7743" y="8405192"/>
            <a:ext cx="467998" cy="15838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9" name="ILT" descr="ILT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1799" y="8333184"/>
            <a:ext cx="2339976" cy="1582837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Lijn"/>
          <p:cNvSpPr/>
          <p:nvPr/>
        </p:nvSpPr>
        <p:spPr>
          <a:xfrm>
            <a:off x="1967951" y="4876800"/>
            <a:ext cx="9068898" cy="1"/>
          </a:xfrm>
          <a:prstGeom prst="line">
            <a:avLst/>
          </a:prstGeom>
          <a:ln w="76200">
            <a:solidFill>
              <a:schemeClr val="accent1"/>
            </a:solidFill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71" name="Lijn"/>
          <p:cNvSpPr/>
          <p:nvPr/>
        </p:nvSpPr>
        <p:spPr>
          <a:xfrm flipV="1">
            <a:off x="10857952" y="4508500"/>
            <a:ext cx="3" cy="482600"/>
          </a:xfrm>
          <a:prstGeom prst="line">
            <a:avLst/>
          </a:prstGeom>
          <a:ln w="76200">
            <a:solidFill>
              <a:schemeClr val="accent1"/>
            </a:solidFill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72" name="1 januari 2022"/>
          <p:cNvSpPr txBox="1"/>
          <p:nvPr/>
        </p:nvSpPr>
        <p:spPr>
          <a:xfrm>
            <a:off x="9955662" y="5384797"/>
            <a:ext cx="1804580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393190">
              <a:spcBef>
                <a:spcPts val="1000"/>
              </a:spcBef>
              <a:defRPr sz="1800">
                <a:solidFill>
                  <a:srgbClr val="0060A6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1 januari 2022</a:t>
            </a:r>
          </a:p>
        </p:txBody>
      </p:sp>
      <p:sp>
        <p:nvSpPr>
          <p:cNvPr id="273" name="Lijn"/>
          <p:cNvSpPr/>
          <p:nvPr/>
        </p:nvSpPr>
        <p:spPr>
          <a:xfrm flipV="1">
            <a:off x="2271785" y="4508500"/>
            <a:ext cx="5" cy="482600"/>
          </a:xfrm>
          <a:prstGeom prst="line">
            <a:avLst/>
          </a:prstGeom>
          <a:ln w="76200">
            <a:solidFill>
              <a:schemeClr val="accent1"/>
            </a:solidFill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74" name="juli ‘21"/>
          <p:cNvSpPr txBox="1"/>
          <p:nvPr/>
        </p:nvSpPr>
        <p:spPr>
          <a:xfrm>
            <a:off x="1709384" y="5216707"/>
            <a:ext cx="895537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393190">
              <a:spcBef>
                <a:spcPts val="1000"/>
              </a:spcBef>
              <a:defRPr sz="1800">
                <a:solidFill>
                  <a:srgbClr val="0060A6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juli ‘21</a:t>
            </a:r>
          </a:p>
        </p:txBody>
      </p:sp>
      <p:sp>
        <p:nvSpPr>
          <p:cNvPr id="275" name="Lijn"/>
          <p:cNvSpPr/>
          <p:nvPr/>
        </p:nvSpPr>
        <p:spPr>
          <a:xfrm flipV="1">
            <a:off x="4415748" y="4508500"/>
            <a:ext cx="3" cy="482600"/>
          </a:xfrm>
          <a:prstGeom prst="line">
            <a:avLst/>
          </a:prstGeom>
          <a:ln w="76200">
            <a:solidFill>
              <a:schemeClr val="accent1"/>
            </a:solidFill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76" name="september"/>
          <p:cNvSpPr txBox="1"/>
          <p:nvPr/>
        </p:nvSpPr>
        <p:spPr>
          <a:xfrm>
            <a:off x="3747361" y="5216707"/>
            <a:ext cx="1336775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393190">
              <a:spcBef>
                <a:spcPts val="1000"/>
              </a:spcBef>
              <a:defRPr sz="1800">
                <a:solidFill>
                  <a:srgbClr val="0060A6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september</a:t>
            </a:r>
          </a:p>
        </p:txBody>
      </p:sp>
      <p:sp>
        <p:nvSpPr>
          <p:cNvPr id="277" name="introductie"/>
          <p:cNvSpPr txBox="1"/>
          <p:nvPr/>
        </p:nvSpPr>
        <p:spPr>
          <a:xfrm>
            <a:off x="1600162" y="3784598"/>
            <a:ext cx="134324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393190">
              <a:spcBef>
                <a:spcPts val="1000"/>
              </a:spcBef>
              <a:defRPr sz="1800">
                <a:solidFill>
                  <a:srgbClr val="0060A6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introductie</a:t>
            </a:r>
          </a:p>
        </p:txBody>
      </p:sp>
      <p:sp>
        <p:nvSpPr>
          <p:cNvPr id="278" name="werksessies"/>
          <p:cNvSpPr txBox="1"/>
          <p:nvPr/>
        </p:nvSpPr>
        <p:spPr>
          <a:xfrm>
            <a:off x="3674807" y="3784598"/>
            <a:ext cx="1481882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393190">
              <a:spcBef>
                <a:spcPts val="1000"/>
              </a:spcBef>
              <a:defRPr sz="1800">
                <a:solidFill>
                  <a:srgbClr val="0060A6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werksessies</a:t>
            </a:r>
          </a:p>
        </p:txBody>
      </p:sp>
      <p:sp>
        <p:nvSpPr>
          <p:cNvPr id="279" name="Lijn"/>
          <p:cNvSpPr/>
          <p:nvPr/>
        </p:nvSpPr>
        <p:spPr>
          <a:xfrm flipV="1">
            <a:off x="6386586" y="4508500"/>
            <a:ext cx="3" cy="482600"/>
          </a:xfrm>
          <a:prstGeom prst="line">
            <a:avLst/>
          </a:prstGeom>
          <a:ln w="76200">
            <a:solidFill>
              <a:schemeClr val="accent1"/>
            </a:solidFill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80" name="oktober"/>
          <p:cNvSpPr txBox="1"/>
          <p:nvPr/>
        </p:nvSpPr>
        <p:spPr>
          <a:xfrm>
            <a:off x="5889928" y="5216707"/>
            <a:ext cx="993317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393190">
              <a:spcBef>
                <a:spcPts val="1000"/>
              </a:spcBef>
              <a:defRPr sz="1800">
                <a:solidFill>
                  <a:srgbClr val="0060A6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oktober</a:t>
            </a:r>
          </a:p>
        </p:txBody>
      </p:sp>
      <p:sp>
        <p:nvSpPr>
          <p:cNvPr id="281" name="publicatie &amp;…"/>
          <p:cNvSpPr txBox="1"/>
          <p:nvPr/>
        </p:nvSpPr>
        <p:spPr>
          <a:xfrm>
            <a:off x="5615844" y="3581398"/>
            <a:ext cx="1541488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393190">
              <a:spcBef>
                <a:spcPts val="1000"/>
              </a:spcBef>
              <a:defRPr sz="1800">
                <a:solidFill>
                  <a:srgbClr val="0060A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publicatie &amp;</a:t>
            </a:r>
          </a:p>
          <a:p>
            <a:pPr defTabSz="393190">
              <a:spcBef>
                <a:spcPts val="1000"/>
              </a:spcBef>
              <a:defRPr sz="1800">
                <a:solidFill>
                  <a:srgbClr val="0060A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aanvragen</a:t>
            </a:r>
          </a:p>
        </p:txBody>
      </p:sp>
      <p:sp>
        <p:nvSpPr>
          <p:cNvPr id="282" name="Lijn"/>
          <p:cNvSpPr/>
          <p:nvPr/>
        </p:nvSpPr>
        <p:spPr>
          <a:xfrm flipV="1">
            <a:off x="8622269" y="4508500"/>
            <a:ext cx="3" cy="482600"/>
          </a:xfrm>
          <a:prstGeom prst="line">
            <a:avLst/>
          </a:prstGeom>
          <a:ln w="76200">
            <a:solidFill>
              <a:schemeClr val="accent1"/>
            </a:solidFill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83" name="november"/>
          <p:cNvSpPr txBox="1"/>
          <p:nvPr/>
        </p:nvSpPr>
        <p:spPr>
          <a:xfrm>
            <a:off x="7990271" y="5216707"/>
            <a:ext cx="1263998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393190">
              <a:spcBef>
                <a:spcPts val="1000"/>
              </a:spcBef>
              <a:defRPr sz="1800">
                <a:solidFill>
                  <a:srgbClr val="0060A6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november</a:t>
            </a:r>
          </a:p>
        </p:txBody>
      </p:sp>
      <p:sp>
        <p:nvSpPr>
          <p:cNvPr id="284" name="december"/>
          <p:cNvSpPr txBox="1"/>
          <p:nvPr/>
        </p:nvSpPr>
        <p:spPr>
          <a:xfrm>
            <a:off x="7998921" y="5587997"/>
            <a:ext cx="1246697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393190">
              <a:spcBef>
                <a:spcPts val="1000"/>
              </a:spcBef>
              <a:defRPr sz="1800">
                <a:solidFill>
                  <a:srgbClr val="0060A6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december</a:t>
            </a:r>
          </a:p>
        </p:txBody>
      </p:sp>
      <p:sp>
        <p:nvSpPr>
          <p:cNvPr id="285" name="administratieve…"/>
          <p:cNvSpPr txBox="1"/>
          <p:nvPr/>
        </p:nvSpPr>
        <p:spPr>
          <a:xfrm>
            <a:off x="7639614" y="3581398"/>
            <a:ext cx="1965313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393190">
              <a:spcBef>
                <a:spcPts val="1000"/>
              </a:spcBef>
              <a:defRPr sz="1800">
                <a:solidFill>
                  <a:srgbClr val="0060A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administratieve</a:t>
            </a:r>
          </a:p>
          <a:p>
            <a:pPr defTabSz="393190">
              <a:spcBef>
                <a:spcPts val="1000"/>
              </a:spcBef>
              <a:defRPr sz="1800">
                <a:solidFill>
                  <a:srgbClr val="0060A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afhandeling</a:t>
            </a:r>
          </a:p>
        </p:txBody>
      </p:sp>
      <p:sp>
        <p:nvSpPr>
          <p:cNvPr id="286" name="afronding"/>
          <p:cNvSpPr txBox="1"/>
          <p:nvPr/>
        </p:nvSpPr>
        <p:spPr>
          <a:xfrm>
            <a:off x="10255366" y="3987797"/>
            <a:ext cx="1205174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393190">
              <a:spcBef>
                <a:spcPts val="1000"/>
              </a:spcBef>
              <a:defRPr sz="1800">
                <a:solidFill>
                  <a:srgbClr val="0060A6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afronding</a:t>
            </a:r>
          </a:p>
        </p:txBody>
      </p:sp>
      <p:sp>
        <p:nvSpPr>
          <p:cNvPr id="287" name="JURIDISCH KADER"/>
          <p:cNvSpPr txBox="1"/>
          <p:nvPr/>
        </p:nvSpPr>
        <p:spPr>
          <a:xfrm>
            <a:off x="9846102" y="829868"/>
            <a:ext cx="2339978" cy="482601"/>
          </a:xfrm>
          <a:prstGeom prst="rect">
            <a:avLst/>
          </a:prstGeom>
          <a:solidFill>
            <a:schemeClr val="accent1">
              <a:lumOff val="-7647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ROC</a:t>
            </a:r>
          </a:p>
        </p:txBody>
      </p:sp>
      <p:sp>
        <p:nvSpPr>
          <p:cNvPr id="288" name="Wanneer gaat deze omzetting plaatsvinden?…"/>
          <p:cNvSpPr txBox="1"/>
          <p:nvPr/>
        </p:nvSpPr>
        <p:spPr>
          <a:xfrm>
            <a:off x="2604921" y="1892100"/>
            <a:ext cx="9768000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17500" indent="-317500" algn="l" defTabSz="457200">
              <a:buSzPct val="100000"/>
              <a:buChar char="•"/>
              <a:defRPr sz="1800">
                <a:solidFill>
                  <a:schemeClr val="accent5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sz="2000" dirty="0" err="1"/>
              <a:t>Wanneer</a:t>
            </a:r>
            <a:r>
              <a:rPr sz="2000" dirty="0"/>
              <a:t> </a:t>
            </a:r>
            <a:r>
              <a:rPr sz="2000" dirty="0" err="1"/>
              <a:t>gaat</a:t>
            </a:r>
            <a:r>
              <a:rPr sz="2000" dirty="0"/>
              <a:t> </a:t>
            </a:r>
            <a:r>
              <a:rPr sz="2000" dirty="0" err="1"/>
              <a:t>deze</a:t>
            </a:r>
            <a:r>
              <a:rPr sz="2000" dirty="0"/>
              <a:t> </a:t>
            </a:r>
            <a:r>
              <a:rPr sz="2000" dirty="0" err="1"/>
              <a:t>omzetting</a:t>
            </a:r>
            <a:r>
              <a:rPr sz="2000" dirty="0"/>
              <a:t> </a:t>
            </a:r>
            <a:r>
              <a:rPr sz="2000" dirty="0" err="1"/>
              <a:t>plaatsvinden</a:t>
            </a:r>
            <a:r>
              <a:rPr sz="2000" dirty="0"/>
              <a:t>?</a:t>
            </a:r>
          </a:p>
          <a:p>
            <a:pPr marL="317500" indent="-317500" algn="l" defTabSz="457200">
              <a:buSzPct val="100000"/>
              <a:buChar char="•"/>
              <a:defRPr sz="1800">
                <a:solidFill>
                  <a:schemeClr val="accent5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sz="2000" dirty="0" err="1"/>
              <a:t>Wanneer</a:t>
            </a:r>
            <a:r>
              <a:rPr sz="2000" dirty="0"/>
              <a:t> </a:t>
            </a:r>
            <a:r>
              <a:rPr sz="2000" dirty="0" err="1"/>
              <a:t>iedereen</a:t>
            </a:r>
            <a:r>
              <a:rPr sz="2000" dirty="0"/>
              <a:t> </a:t>
            </a:r>
            <a:r>
              <a:rPr sz="2000" dirty="0" err="1"/>
              <a:t>bijna</a:t>
            </a:r>
            <a:r>
              <a:rPr sz="2000" dirty="0"/>
              <a:t> </a:t>
            </a:r>
            <a:r>
              <a:rPr sz="2000" dirty="0" err="1"/>
              <a:t>gelijktijdig</a:t>
            </a:r>
            <a:r>
              <a:rPr sz="2000" dirty="0"/>
              <a:t> </a:t>
            </a:r>
            <a:r>
              <a:rPr sz="2000" dirty="0" err="1"/>
              <a:t>een</a:t>
            </a:r>
            <a:r>
              <a:rPr sz="2000" dirty="0"/>
              <a:t> </a:t>
            </a:r>
            <a:r>
              <a:rPr sz="2000" dirty="0" err="1"/>
              <a:t>nieuw</a:t>
            </a:r>
            <a:r>
              <a:rPr sz="2000" dirty="0"/>
              <a:t> </a:t>
            </a:r>
            <a:r>
              <a:rPr sz="2000" dirty="0" err="1"/>
              <a:t>handboek</a:t>
            </a:r>
            <a:r>
              <a:rPr sz="2000" dirty="0"/>
              <a:t> </a:t>
            </a:r>
            <a:r>
              <a:rPr sz="2000" dirty="0" err="1"/>
              <a:t>inlevert</a:t>
            </a:r>
            <a:r>
              <a:rPr sz="2000" dirty="0"/>
              <a:t> </a:t>
            </a:r>
            <a:r>
              <a:rPr sz="2000" dirty="0" err="1"/>
              <a:t>bij</a:t>
            </a:r>
            <a:r>
              <a:rPr sz="2000" dirty="0"/>
              <a:t> IL&amp;T </a:t>
            </a:r>
            <a:r>
              <a:rPr sz="2000" dirty="0" err="1"/>
              <a:t>worden</a:t>
            </a:r>
            <a:r>
              <a:rPr sz="2000" dirty="0"/>
              <a:t> </a:t>
            </a:r>
            <a:r>
              <a:rPr sz="2000" dirty="0" err="1"/>
              <a:t>dan</a:t>
            </a:r>
            <a:r>
              <a:rPr sz="2000" dirty="0"/>
              <a:t> </a:t>
            </a:r>
            <a:r>
              <a:rPr sz="2000" dirty="0" err="1"/>
              <a:t>niet</a:t>
            </a:r>
            <a:r>
              <a:rPr sz="2000" dirty="0"/>
              <a:t> de </a:t>
            </a:r>
            <a:r>
              <a:rPr sz="2000" dirty="0" err="1"/>
              <a:t>wachttijden</a:t>
            </a:r>
            <a:r>
              <a:rPr sz="2000" dirty="0"/>
              <a:t> heel erg </a:t>
            </a:r>
            <a:r>
              <a:rPr sz="2000" dirty="0" err="1"/>
              <a:t>lang</a:t>
            </a:r>
            <a:r>
              <a:rPr sz="2000" dirty="0"/>
              <a:t>, is </a:t>
            </a:r>
            <a:r>
              <a:rPr sz="2000" dirty="0" err="1"/>
              <a:t>hier</a:t>
            </a:r>
            <a:r>
              <a:rPr sz="2000" dirty="0"/>
              <a:t> </a:t>
            </a:r>
            <a:r>
              <a:rPr sz="2000" dirty="0" err="1"/>
              <a:t>een</a:t>
            </a:r>
            <a:r>
              <a:rPr sz="2000" dirty="0"/>
              <a:t> </a:t>
            </a:r>
            <a:r>
              <a:rPr sz="2000" dirty="0" err="1"/>
              <a:t>oplossing</a:t>
            </a:r>
            <a:r>
              <a:rPr sz="2000" dirty="0"/>
              <a:t> </a:t>
            </a:r>
            <a:r>
              <a:rPr sz="2000" dirty="0" err="1"/>
              <a:t>voor</a:t>
            </a:r>
            <a:r>
              <a:rPr sz="2000" dirty="0"/>
              <a:t>?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drone.jpg" descr="dron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1568669" flipH="1">
            <a:off x="774339" y="61000"/>
            <a:ext cx="2409302" cy="24093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91" name="Rijkslint" descr="Rijkslint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7743" y="8405192"/>
            <a:ext cx="467998" cy="15838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2" name="ILT" descr="ILT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1799" y="8333184"/>
            <a:ext cx="2339976" cy="1582837"/>
          </a:xfrm>
          <a:prstGeom prst="rect">
            <a:avLst/>
          </a:prstGeom>
          <a:ln w="12700">
            <a:miter lim="400000"/>
          </a:ln>
        </p:spPr>
      </p:pic>
      <p:sp>
        <p:nvSpPr>
          <p:cNvPr id="293" name="JURIDISCH KADER"/>
          <p:cNvSpPr txBox="1"/>
          <p:nvPr/>
        </p:nvSpPr>
        <p:spPr>
          <a:xfrm>
            <a:off x="9846102" y="829868"/>
            <a:ext cx="2339978" cy="482601"/>
          </a:xfrm>
          <a:prstGeom prst="rect">
            <a:avLst/>
          </a:prstGeom>
          <a:solidFill>
            <a:schemeClr val="accent1">
              <a:lumOff val="-7647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Handboek</a:t>
            </a:r>
          </a:p>
        </p:txBody>
      </p:sp>
      <p:pic>
        <p:nvPicPr>
          <p:cNvPr id="294" name="DSGB_NSTRCTLZN_VRPLCHT_Foto.jpg" descr="DSGB_NSTRCTLZN_VRPLCHT_Foto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98772" y="3394161"/>
            <a:ext cx="2965279" cy="2965278"/>
          </a:xfrm>
          <a:prstGeom prst="rect">
            <a:avLst/>
          </a:prstGeom>
          <a:ln w="12700">
            <a:miter lim="400000"/>
          </a:ln>
        </p:spPr>
      </p:pic>
      <p:sp>
        <p:nvSpPr>
          <p:cNvPr id="295" name="Komt er nog een leidraad voor het nieuwe handboek uit?…"/>
          <p:cNvSpPr txBox="1"/>
          <p:nvPr/>
        </p:nvSpPr>
        <p:spPr>
          <a:xfrm>
            <a:off x="3194570" y="1894328"/>
            <a:ext cx="863825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17500" indent="-317500" algn="l" defTabSz="457200">
              <a:buSzPct val="100000"/>
              <a:buChar char="•"/>
              <a:defRPr sz="1800">
                <a:solidFill>
                  <a:schemeClr val="accent5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sz="2000" dirty="0" err="1"/>
              <a:t>Komt</a:t>
            </a:r>
            <a:r>
              <a:rPr sz="2000" dirty="0"/>
              <a:t> </a:t>
            </a:r>
            <a:r>
              <a:rPr sz="2000" dirty="0" err="1"/>
              <a:t>er</a:t>
            </a:r>
            <a:r>
              <a:rPr sz="2000" dirty="0"/>
              <a:t> nog </a:t>
            </a:r>
            <a:r>
              <a:rPr sz="2000" dirty="0" err="1"/>
              <a:t>een</a:t>
            </a:r>
            <a:r>
              <a:rPr sz="2000" dirty="0"/>
              <a:t> </a:t>
            </a:r>
            <a:r>
              <a:rPr sz="2000" dirty="0" err="1"/>
              <a:t>leidraad</a:t>
            </a:r>
            <a:r>
              <a:rPr sz="2000" dirty="0"/>
              <a:t> </a:t>
            </a:r>
            <a:r>
              <a:rPr sz="2000" dirty="0" err="1"/>
              <a:t>voor</a:t>
            </a:r>
            <a:r>
              <a:rPr sz="2000" dirty="0"/>
              <a:t> het </a:t>
            </a:r>
            <a:r>
              <a:rPr sz="2000" dirty="0" err="1"/>
              <a:t>nieuwe</a:t>
            </a:r>
            <a:r>
              <a:rPr sz="2000" dirty="0"/>
              <a:t> </a:t>
            </a:r>
            <a:r>
              <a:rPr sz="2000" dirty="0" err="1"/>
              <a:t>handboek</a:t>
            </a:r>
            <a:r>
              <a:rPr sz="2000" dirty="0"/>
              <a:t> </a:t>
            </a:r>
            <a:r>
              <a:rPr sz="2000" dirty="0" err="1"/>
              <a:t>uit</a:t>
            </a:r>
            <a:r>
              <a:rPr sz="2000" dirty="0"/>
              <a:t>?</a:t>
            </a:r>
          </a:p>
          <a:p>
            <a:pPr marL="317500" indent="-317500" algn="l" defTabSz="457200">
              <a:buSzPct val="100000"/>
              <a:buChar char="•"/>
              <a:defRPr sz="1800">
                <a:solidFill>
                  <a:schemeClr val="accent5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sz="2000" dirty="0" err="1"/>
              <a:t>Waar</a:t>
            </a:r>
            <a:r>
              <a:rPr sz="2000" dirty="0"/>
              <a:t> </a:t>
            </a:r>
            <a:r>
              <a:rPr sz="2000" dirty="0" err="1"/>
              <a:t>kan</a:t>
            </a:r>
            <a:r>
              <a:rPr sz="2000" dirty="0"/>
              <a:t> </a:t>
            </a:r>
            <a:r>
              <a:rPr sz="2000" dirty="0" err="1"/>
              <a:t>ik</a:t>
            </a:r>
            <a:r>
              <a:rPr sz="2000" dirty="0"/>
              <a:t> </a:t>
            </a:r>
            <a:r>
              <a:rPr sz="2000" dirty="0" err="1"/>
              <a:t>precies</a:t>
            </a:r>
            <a:r>
              <a:rPr sz="2000" dirty="0"/>
              <a:t> </a:t>
            </a:r>
            <a:r>
              <a:rPr sz="2000" dirty="0" err="1"/>
              <a:t>vinden</a:t>
            </a:r>
            <a:r>
              <a:rPr sz="2000" dirty="0"/>
              <a:t> wat </a:t>
            </a:r>
            <a:r>
              <a:rPr sz="2000" dirty="0" err="1"/>
              <a:t>er</a:t>
            </a:r>
            <a:r>
              <a:rPr sz="2000" dirty="0"/>
              <a:t> in het </a:t>
            </a:r>
            <a:r>
              <a:rPr sz="2000" dirty="0" err="1"/>
              <a:t>handboek</a:t>
            </a:r>
            <a:r>
              <a:rPr sz="2000" dirty="0"/>
              <a:t> </a:t>
            </a:r>
            <a:r>
              <a:rPr sz="2000" dirty="0" err="1"/>
              <a:t>moet</a:t>
            </a:r>
            <a:r>
              <a:rPr sz="2000" dirty="0"/>
              <a:t> </a:t>
            </a:r>
            <a:r>
              <a:rPr sz="2000" dirty="0" err="1"/>
              <a:t>staan</a:t>
            </a:r>
            <a:r>
              <a:rPr sz="2000" dirty="0"/>
              <a:t>, </a:t>
            </a:r>
            <a:r>
              <a:rPr sz="2000" dirty="0" err="1"/>
              <a:t>kan</a:t>
            </a:r>
            <a:r>
              <a:rPr sz="2000" dirty="0"/>
              <a:t> </a:t>
            </a:r>
            <a:r>
              <a:rPr sz="2000" dirty="0" err="1"/>
              <a:t>ik</a:t>
            </a:r>
            <a:r>
              <a:rPr sz="2000" dirty="0"/>
              <a:t> </a:t>
            </a:r>
            <a:r>
              <a:rPr sz="2000" dirty="0" err="1"/>
              <a:t>grotendeels</a:t>
            </a:r>
            <a:r>
              <a:rPr sz="2000" dirty="0"/>
              <a:t> het </a:t>
            </a:r>
            <a:r>
              <a:rPr sz="2000" dirty="0" err="1"/>
              <a:t>huidige</a:t>
            </a:r>
            <a:r>
              <a:rPr sz="2000" dirty="0"/>
              <a:t> </a:t>
            </a:r>
            <a:r>
              <a:rPr sz="2000" dirty="0" err="1"/>
              <a:t>handboek</a:t>
            </a:r>
            <a:r>
              <a:rPr sz="2000" dirty="0"/>
              <a:t> </a:t>
            </a:r>
            <a:r>
              <a:rPr sz="2000" dirty="0" err="1"/>
              <a:t>gebruiken</a:t>
            </a:r>
            <a:r>
              <a:rPr sz="2000" dirty="0"/>
              <a:t>?</a:t>
            </a:r>
          </a:p>
        </p:txBody>
      </p:sp>
      <p:sp>
        <p:nvSpPr>
          <p:cNvPr id="296" name="AMC1 UAS.SPEC.030(3)(e) en GM1 UAS.SPEC.030(3)(e) bevatten op hoofdlijnen aanwijzingen. Annex A to AMC1 to Article 11  voor het handboek.  Annex A to AMC1 to Article 11 (nu ConOps) zal worden aangepast naar meer specifiek aanwijzingen voor het handboek.…"/>
          <p:cNvSpPr txBox="1"/>
          <p:nvPr/>
        </p:nvSpPr>
        <p:spPr>
          <a:xfrm>
            <a:off x="5186213" y="3289300"/>
            <a:ext cx="7162255" cy="317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1800">
                <a:solidFill>
                  <a:schemeClr val="accent1">
                    <a:lumOff val="-7647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AMC1 UAS.SPEC.030(3)(e) en GM1 UAS.SPEC.030(3)(e) bevatten op hoofdlijnen aanwijzingen. Annex A to AMC1 to Article 11  voor het handboek.  Annex A to AMC1 to Article 11 (nu ConOps) zal worden aangepast naar meer specifiek aanwijzingen voor het handboek.</a:t>
            </a:r>
          </a:p>
          <a:p>
            <a:pPr algn="l" defTabSz="457200">
              <a:defRPr sz="1800">
                <a:solidFill>
                  <a:schemeClr val="accent1">
                    <a:lumOff val="-7647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  <a:p>
            <a:pPr algn="l" defTabSz="457200">
              <a:defRPr sz="1800">
                <a:solidFill>
                  <a:schemeClr val="accent1">
                    <a:lumOff val="-7647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In overleg met de Expertgroep Drones (ILT/Sector) zal het onderwerp aandacht krijgen.</a:t>
            </a:r>
          </a:p>
          <a:p>
            <a:pPr algn="l" defTabSz="457200">
              <a:defRPr sz="1800">
                <a:solidFill>
                  <a:schemeClr val="accent1">
                    <a:lumOff val="-7647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  <a:p>
            <a:pPr algn="l" defTabSz="457200">
              <a:defRPr sz="1800">
                <a:solidFill>
                  <a:schemeClr val="accent1">
                    <a:lumOff val="-7647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Een operationeel handboek in de categorie open is niet vereist.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drone.jpg" descr="dron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1568669" flipH="1">
            <a:off x="774339" y="61000"/>
            <a:ext cx="2409302" cy="24093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99" name="Rijkslint" descr="Rijkslint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7743" y="8405192"/>
            <a:ext cx="467998" cy="15838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0" name="ILT" descr="ILT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1799" y="8333184"/>
            <a:ext cx="2339976" cy="1582837"/>
          </a:xfrm>
          <a:prstGeom prst="rect">
            <a:avLst/>
          </a:prstGeom>
          <a:ln w="12700">
            <a:miter lim="400000"/>
          </a:ln>
        </p:spPr>
      </p:pic>
      <p:sp>
        <p:nvSpPr>
          <p:cNvPr id="301" name="JURIDISCH KADER"/>
          <p:cNvSpPr txBox="1"/>
          <p:nvPr/>
        </p:nvSpPr>
        <p:spPr>
          <a:xfrm>
            <a:off x="9846102" y="829868"/>
            <a:ext cx="2339978" cy="482601"/>
          </a:xfrm>
          <a:prstGeom prst="rect">
            <a:avLst/>
          </a:prstGeom>
          <a:solidFill>
            <a:schemeClr val="accent1">
              <a:lumOff val="-7647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Handboek</a:t>
            </a:r>
          </a:p>
        </p:txBody>
      </p:sp>
      <p:pic>
        <p:nvPicPr>
          <p:cNvPr id="302" name="DSGB_NSTRCTLZN_VRPLCHT_Foto.jpg" descr="DSGB_NSTRCTLZN_VRPLCHT_Foto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60672" y="3203661"/>
            <a:ext cx="2965279" cy="2965278"/>
          </a:xfrm>
          <a:prstGeom prst="rect">
            <a:avLst/>
          </a:prstGeom>
          <a:ln w="12700">
            <a:miter lim="400000"/>
          </a:ln>
        </p:spPr>
      </p:pic>
      <p:sp>
        <p:nvSpPr>
          <p:cNvPr id="303" name="Ik lees dat ik in het nieuwe handboek een ERP moeten maken, maar de informatie die hierover gaat is heel summier, wat moet hierin staan?"/>
          <p:cNvSpPr txBox="1"/>
          <p:nvPr/>
        </p:nvSpPr>
        <p:spPr>
          <a:xfrm>
            <a:off x="1747310" y="2231728"/>
            <a:ext cx="10503062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marL="317500" indent="-317500" algn="l" defTabSz="457200">
              <a:buSzPct val="100000"/>
              <a:buChar char="•"/>
              <a:defRPr sz="1800">
                <a:solidFill>
                  <a:schemeClr val="accent5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sz="2000" dirty="0" err="1"/>
              <a:t>Ik</a:t>
            </a:r>
            <a:r>
              <a:rPr sz="2000" dirty="0"/>
              <a:t> lees </a:t>
            </a:r>
            <a:r>
              <a:rPr sz="2000" dirty="0" err="1"/>
              <a:t>dat</a:t>
            </a:r>
            <a:r>
              <a:rPr sz="2000" dirty="0"/>
              <a:t> </a:t>
            </a:r>
            <a:r>
              <a:rPr sz="2000" dirty="0" err="1"/>
              <a:t>ik</a:t>
            </a:r>
            <a:r>
              <a:rPr sz="2000" dirty="0"/>
              <a:t> in het </a:t>
            </a:r>
            <a:r>
              <a:rPr sz="2000" dirty="0" err="1"/>
              <a:t>nieuwe</a:t>
            </a:r>
            <a:r>
              <a:rPr sz="2000" dirty="0"/>
              <a:t> </a:t>
            </a:r>
            <a:r>
              <a:rPr sz="2000" dirty="0" err="1"/>
              <a:t>handboek</a:t>
            </a:r>
            <a:r>
              <a:rPr sz="2000" dirty="0"/>
              <a:t> </a:t>
            </a:r>
            <a:r>
              <a:rPr sz="2000" dirty="0" err="1"/>
              <a:t>een</a:t>
            </a:r>
            <a:r>
              <a:rPr sz="2000" dirty="0"/>
              <a:t> ERP </a:t>
            </a:r>
            <a:r>
              <a:rPr sz="2000" dirty="0" err="1"/>
              <a:t>moeten</a:t>
            </a:r>
            <a:r>
              <a:rPr sz="2000" dirty="0"/>
              <a:t> </a:t>
            </a:r>
            <a:r>
              <a:rPr sz="2000" dirty="0" err="1"/>
              <a:t>maken</a:t>
            </a:r>
            <a:r>
              <a:rPr sz="2000" dirty="0"/>
              <a:t>, maar de </a:t>
            </a:r>
            <a:r>
              <a:rPr sz="2000" dirty="0" err="1"/>
              <a:t>informatie</a:t>
            </a:r>
            <a:r>
              <a:rPr sz="2000" dirty="0"/>
              <a:t> die </a:t>
            </a:r>
            <a:r>
              <a:rPr sz="2000" dirty="0" err="1"/>
              <a:t>hierover</a:t>
            </a:r>
            <a:r>
              <a:rPr sz="2000" dirty="0"/>
              <a:t> </a:t>
            </a:r>
            <a:r>
              <a:rPr sz="2000" dirty="0" err="1"/>
              <a:t>gaat</a:t>
            </a:r>
            <a:r>
              <a:rPr sz="2000" dirty="0"/>
              <a:t> is heel </a:t>
            </a:r>
            <a:r>
              <a:rPr sz="2000" dirty="0" err="1"/>
              <a:t>summier</a:t>
            </a:r>
            <a:r>
              <a:rPr sz="2000" dirty="0"/>
              <a:t>, wat </a:t>
            </a:r>
            <a:r>
              <a:rPr sz="2000" dirty="0" err="1"/>
              <a:t>moet</a:t>
            </a:r>
            <a:r>
              <a:rPr sz="2000" dirty="0"/>
              <a:t> </a:t>
            </a:r>
            <a:r>
              <a:rPr sz="2000" dirty="0" err="1"/>
              <a:t>hierin</a:t>
            </a:r>
            <a:r>
              <a:rPr sz="2000" dirty="0"/>
              <a:t> </a:t>
            </a:r>
            <a:r>
              <a:rPr sz="2000" dirty="0" err="1"/>
              <a:t>staan</a:t>
            </a:r>
            <a:r>
              <a:rPr sz="2000" dirty="0"/>
              <a:t>?</a:t>
            </a:r>
          </a:p>
        </p:txBody>
      </p:sp>
      <p:sp>
        <p:nvSpPr>
          <p:cNvPr id="304" name="A.1.3.5 Emergency response plan (ERP)…"/>
          <p:cNvSpPr txBox="1"/>
          <p:nvPr/>
        </p:nvSpPr>
        <p:spPr>
          <a:xfrm>
            <a:off x="4848761" y="3869129"/>
            <a:ext cx="7752272" cy="233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1800" b="1">
                <a:solidFill>
                  <a:schemeClr val="accent1">
                    <a:lumOff val="-7647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A.1.3.5 Emergency response plan (ERP) </a:t>
            </a:r>
            <a:endParaRPr b="0"/>
          </a:p>
          <a:p>
            <a:pPr algn="l" defTabSz="457200">
              <a:defRPr sz="1800">
                <a:solidFill>
                  <a:schemeClr val="accent1">
                    <a:lumOff val="-7647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The applicant should: </a:t>
            </a:r>
          </a:p>
          <a:p>
            <a:pPr algn="l" defTabSz="457200">
              <a:defRPr sz="1800">
                <a:solidFill>
                  <a:schemeClr val="accent1">
                    <a:lumOff val="-7647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(a) define a response plan for use in the event of a loss of control of the operation; </a:t>
            </a:r>
          </a:p>
          <a:p>
            <a:pPr algn="l" defTabSz="457200">
              <a:defRPr sz="1800">
                <a:solidFill>
                  <a:schemeClr val="accent1">
                    <a:lumOff val="-7647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(b) describe the procedures to limit the escalating effects of a crash; and </a:t>
            </a:r>
          </a:p>
          <a:p>
            <a:pPr algn="l" defTabSz="457200">
              <a:defRPr sz="1800">
                <a:solidFill>
                  <a:schemeClr val="accent1">
                    <a:lumOff val="-7647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(c) describe the procedures for use in the event of a loss of containment. </a:t>
            </a:r>
          </a:p>
        </p:txBody>
      </p:sp>
      <p:sp>
        <p:nvSpPr>
          <p:cNvPr id="305" name="Annex A to AMC1 to Article 11"/>
          <p:cNvSpPr txBox="1"/>
          <p:nvPr/>
        </p:nvSpPr>
        <p:spPr>
          <a:xfrm>
            <a:off x="4873724" y="3378200"/>
            <a:ext cx="4491460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2000" b="1">
                <a:solidFill>
                  <a:schemeClr val="accent1">
                    <a:lumOff val="-7647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Annex A to AMC1 to Article 11 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drone.jpg" descr="dron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1568669" flipH="1">
            <a:off x="774339" y="61000"/>
            <a:ext cx="2409302" cy="24093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08" name="Rijkslint" descr="Rijkslint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7743" y="8405192"/>
            <a:ext cx="467998" cy="15838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9" name="ILT" descr="ILT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1799" y="8333184"/>
            <a:ext cx="2339976" cy="1582837"/>
          </a:xfrm>
          <a:prstGeom prst="rect">
            <a:avLst/>
          </a:prstGeom>
          <a:ln w="12700">
            <a:miter lim="400000"/>
          </a:ln>
        </p:spPr>
      </p:pic>
      <p:sp>
        <p:nvSpPr>
          <p:cNvPr id="310" name="JURIDISCH KADER"/>
          <p:cNvSpPr txBox="1"/>
          <p:nvPr/>
        </p:nvSpPr>
        <p:spPr>
          <a:xfrm>
            <a:off x="9846102" y="829868"/>
            <a:ext cx="2339978" cy="482601"/>
          </a:xfrm>
          <a:prstGeom prst="rect">
            <a:avLst/>
          </a:prstGeom>
          <a:solidFill>
            <a:schemeClr val="accent1">
              <a:lumOff val="-7647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Handboek</a:t>
            </a:r>
          </a:p>
        </p:txBody>
      </p:sp>
      <p:pic>
        <p:nvPicPr>
          <p:cNvPr id="311" name="DSGB_NSTRCTLZN_VRPLCHT_Foto.jpg" descr="DSGB_NSTRCTLZN_VRPLCHT_Foto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60672" y="3203661"/>
            <a:ext cx="2965279" cy="29652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2" name="Afbeelding" descr="Afbeelding"/>
          <p:cNvPicPr>
            <a:picLocks noChangeAspect="1"/>
          </p:cNvPicPr>
          <p:nvPr/>
        </p:nvPicPr>
        <p:blipFill>
          <a:blip r:embed="rId6">
            <a:extLst/>
          </a:blip>
          <a:srcRect t="40722"/>
          <a:stretch>
            <a:fillRect/>
          </a:stretch>
        </p:blipFill>
        <p:spPr>
          <a:xfrm>
            <a:off x="5262716" y="2016272"/>
            <a:ext cx="6526798" cy="2123682"/>
          </a:xfrm>
          <a:prstGeom prst="rect">
            <a:avLst/>
          </a:prstGeom>
          <a:ln w="12700">
            <a:miter lim="400000"/>
          </a:ln>
        </p:spPr>
      </p:pic>
      <p:pic>
        <p:nvPicPr>
          <p:cNvPr id="313" name="Afbeelding" descr="Afbeeldi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262716" y="3885460"/>
            <a:ext cx="6526798" cy="48240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drone.jpg" descr="dron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1568669" flipH="1">
            <a:off x="774339" y="61000"/>
            <a:ext cx="2409302" cy="24093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16" name="Rijkslint" descr="Rijkslint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7743" y="8405192"/>
            <a:ext cx="467998" cy="15838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" name="ILT" descr="ILT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1799" y="8333184"/>
            <a:ext cx="2339976" cy="1582837"/>
          </a:xfrm>
          <a:prstGeom prst="rect">
            <a:avLst/>
          </a:prstGeom>
          <a:ln w="12700">
            <a:miter lim="400000"/>
          </a:ln>
        </p:spPr>
      </p:pic>
      <p:sp>
        <p:nvSpPr>
          <p:cNvPr id="318" name="JURIDISCH KADER"/>
          <p:cNvSpPr txBox="1"/>
          <p:nvPr/>
        </p:nvSpPr>
        <p:spPr>
          <a:xfrm>
            <a:off x="9846102" y="829868"/>
            <a:ext cx="2339978" cy="482601"/>
          </a:xfrm>
          <a:prstGeom prst="rect">
            <a:avLst/>
          </a:prstGeom>
          <a:solidFill>
            <a:schemeClr val="accent1">
              <a:lumOff val="-7647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X-border</a:t>
            </a:r>
          </a:p>
        </p:txBody>
      </p:sp>
      <p:sp>
        <p:nvSpPr>
          <p:cNvPr id="319" name="Ik heb een opdracht in het buitenland, hoe kan ik dit onder de nieuwe regelgeving organiseren?"/>
          <p:cNvSpPr txBox="1"/>
          <p:nvPr/>
        </p:nvSpPr>
        <p:spPr>
          <a:xfrm>
            <a:off x="1500513" y="2261300"/>
            <a:ext cx="10047562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marL="317500" indent="-317500" algn="l" defTabSz="457200">
              <a:buSzPct val="100000"/>
              <a:buChar char="•"/>
              <a:defRPr sz="1800">
                <a:solidFill>
                  <a:schemeClr val="accent5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sz="2000" dirty="0" err="1"/>
              <a:t>Ik</a:t>
            </a:r>
            <a:r>
              <a:rPr sz="2000" dirty="0"/>
              <a:t> </a:t>
            </a:r>
            <a:r>
              <a:rPr sz="2000" dirty="0" err="1"/>
              <a:t>heb</a:t>
            </a:r>
            <a:r>
              <a:rPr sz="2000" dirty="0"/>
              <a:t> </a:t>
            </a:r>
            <a:r>
              <a:rPr sz="2000" dirty="0" err="1"/>
              <a:t>een</a:t>
            </a:r>
            <a:r>
              <a:rPr sz="2000" dirty="0"/>
              <a:t> </a:t>
            </a:r>
            <a:r>
              <a:rPr sz="2000" dirty="0" err="1"/>
              <a:t>opdracht</a:t>
            </a:r>
            <a:r>
              <a:rPr sz="2000" dirty="0"/>
              <a:t> in het </a:t>
            </a:r>
            <a:r>
              <a:rPr sz="2000" dirty="0" err="1"/>
              <a:t>buitenland</a:t>
            </a:r>
            <a:r>
              <a:rPr sz="2000" dirty="0"/>
              <a:t>, hoe </a:t>
            </a:r>
            <a:r>
              <a:rPr sz="2000" dirty="0" err="1"/>
              <a:t>kan</a:t>
            </a:r>
            <a:r>
              <a:rPr sz="2000" dirty="0"/>
              <a:t> </a:t>
            </a:r>
            <a:r>
              <a:rPr sz="2000" dirty="0" err="1"/>
              <a:t>ik</a:t>
            </a:r>
            <a:r>
              <a:rPr sz="2000" dirty="0"/>
              <a:t> </a:t>
            </a:r>
            <a:r>
              <a:rPr sz="2000" dirty="0" err="1"/>
              <a:t>dit</a:t>
            </a:r>
            <a:r>
              <a:rPr sz="2000" dirty="0"/>
              <a:t> </a:t>
            </a:r>
            <a:r>
              <a:rPr sz="2000" dirty="0" err="1"/>
              <a:t>onder</a:t>
            </a:r>
            <a:r>
              <a:rPr sz="2000" dirty="0"/>
              <a:t> de </a:t>
            </a:r>
            <a:r>
              <a:rPr sz="2000" dirty="0" err="1"/>
              <a:t>nieuwe</a:t>
            </a:r>
            <a:r>
              <a:rPr sz="2000" dirty="0"/>
              <a:t> </a:t>
            </a:r>
            <a:r>
              <a:rPr sz="2000" dirty="0" err="1"/>
              <a:t>regelgeving</a:t>
            </a:r>
            <a:r>
              <a:rPr sz="2000" dirty="0"/>
              <a:t> </a:t>
            </a:r>
            <a:r>
              <a:rPr sz="2000" dirty="0" err="1"/>
              <a:t>organiseren</a:t>
            </a:r>
            <a:r>
              <a:rPr sz="2000" dirty="0"/>
              <a:t>?</a:t>
            </a:r>
          </a:p>
        </p:txBody>
      </p:sp>
      <p:pic>
        <p:nvPicPr>
          <p:cNvPr id="320" name="632px-BEST_map_of_Europe_with_townnames.png" descr="632px-BEST_map_of_Europe_with_townnames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892061" y="2727988"/>
            <a:ext cx="6688671" cy="6350003"/>
          </a:xfrm>
          <a:prstGeom prst="rect">
            <a:avLst/>
          </a:prstGeom>
          <a:ln w="12700">
            <a:miter lim="400000"/>
          </a:ln>
        </p:spPr>
      </p:pic>
      <p:pic>
        <p:nvPicPr>
          <p:cNvPr id="321" name="Verbindingslijn" descr="Verbindingslijn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686936" y="4645841"/>
            <a:ext cx="989194" cy="2421023"/>
          </a:xfrm>
          <a:prstGeom prst="rect">
            <a:avLst/>
          </a:prstGeom>
          <a:ln w="12700">
            <a:miter lim="400000"/>
          </a:ln>
        </p:spPr>
      </p:pic>
      <p:sp>
        <p:nvSpPr>
          <p:cNvPr id="322" name="Verbindingslijn"/>
          <p:cNvSpPr/>
          <p:nvPr/>
        </p:nvSpPr>
        <p:spPr>
          <a:xfrm>
            <a:off x="4741331" y="5120568"/>
            <a:ext cx="449016" cy="1086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extrusionOk="0">
                <a:moveTo>
                  <a:pt x="0" y="0"/>
                </a:moveTo>
                <a:cubicBezTo>
                  <a:pt x="21600" y="7200"/>
                  <a:pt x="21600" y="14400"/>
                  <a:pt x="0" y="21600"/>
                </a:cubicBezTo>
              </a:path>
            </a:pathLst>
          </a:custGeom>
          <a:ln w="25400">
            <a:solidFill>
              <a:srgbClr val="000000"/>
            </a:solidFill>
            <a:miter lim="400000"/>
            <a:headEnd type="triangle"/>
          </a:ln>
        </p:spPr>
        <p:txBody>
          <a:bodyPr lIns="72248" tIns="72248" rIns="72248" bIns="72248"/>
          <a:lstStyle/>
          <a:p>
            <a:pPr defTabSz="650963">
              <a:defRPr sz="1400" b="1"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pic>
        <p:nvPicPr>
          <p:cNvPr id="323" name="Verbindingslijn" descr="Verbindingslijn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781688" y="6003812"/>
            <a:ext cx="989194" cy="2421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324" name="Unknown.jpeg" descr="Unknown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857044" y="4082789"/>
            <a:ext cx="3947278" cy="2451469"/>
          </a:xfrm>
          <a:prstGeom prst="rect">
            <a:avLst/>
          </a:prstGeom>
          <a:ln w="12700">
            <a:miter lim="400000"/>
          </a:ln>
          <a:effectLst>
            <a:outerShdw blurRad="355600" dist="1778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325" name="SPECIFIC"/>
          <p:cNvSpPr txBox="1"/>
          <p:nvPr/>
        </p:nvSpPr>
        <p:spPr>
          <a:xfrm>
            <a:off x="2515874" y="4137773"/>
            <a:ext cx="1155559" cy="370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2333" tIns="42333" rIns="42333" bIns="42333" anchor="ctr">
            <a:spAutoFit/>
          </a:bodyPr>
          <a:lstStyle>
            <a:lvl1pPr algn="l" defTabSz="650963">
              <a:spcBef>
                <a:spcPts val="7100"/>
              </a:spcBef>
              <a:defRPr sz="1800" b="1">
                <a:solidFill>
                  <a:srgbClr val="5E5E5E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SPECIFIC</a:t>
            </a:r>
          </a:p>
        </p:txBody>
      </p:sp>
      <p:pic>
        <p:nvPicPr>
          <p:cNvPr id="326" name="_portfolio_57927.png" descr="_portfolio_57927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073276" y="4870950"/>
            <a:ext cx="1641566" cy="1417133"/>
          </a:xfrm>
          <a:prstGeom prst="rect">
            <a:avLst/>
          </a:prstGeom>
          <a:ln w="12700">
            <a:miter lim="400000"/>
          </a:ln>
        </p:spPr>
      </p:pic>
      <p:pic>
        <p:nvPicPr>
          <p:cNvPr id="327" name="53548.png" descr="53548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3247170" y="4208904"/>
            <a:ext cx="1167025" cy="116702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30" name="operational…"/>
          <p:cNvGrpSpPr/>
          <p:nvPr/>
        </p:nvGrpSpPr>
        <p:grpSpPr>
          <a:xfrm>
            <a:off x="2191935" y="5162057"/>
            <a:ext cx="1404240" cy="1052245"/>
            <a:chOff x="0" y="97096"/>
            <a:chExt cx="1404239" cy="1052243"/>
          </a:xfrm>
        </p:grpSpPr>
        <p:sp>
          <p:nvSpPr>
            <p:cNvPr id="328" name="Rechthoek"/>
            <p:cNvSpPr/>
            <p:nvPr/>
          </p:nvSpPr>
          <p:spPr>
            <a:xfrm>
              <a:off x="0" y="97096"/>
              <a:ext cx="1404240" cy="1052245"/>
            </a:xfrm>
            <a:prstGeom prst="rect">
              <a:avLst/>
            </a:prstGeom>
            <a:solidFill>
              <a:srgbClr val="00A2FF"/>
            </a:solidFill>
            <a:ln w="127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72248" tIns="72248" rIns="72248" bIns="72248" numCol="1" anchor="ctr">
              <a:noAutofit/>
            </a:bodyPr>
            <a:lstStyle/>
            <a:p>
              <a:pPr defTabSz="650963">
                <a:defRPr sz="34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29" name="operational…"/>
            <p:cNvSpPr/>
            <p:nvPr/>
          </p:nvSpPr>
          <p:spPr>
            <a:xfrm>
              <a:off x="0" y="623218"/>
              <a:ext cx="140424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2333" tIns="42333" rIns="42333" bIns="42333" numCol="1" anchor="ctr">
              <a:spAutoFit/>
            </a:bodyPr>
            <a:lstStyle/>
            <a:p>
              <a:pPr defTabSz="650963">
                <a:defRPr sz="18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  <a:p>
              <a:pPr defTabSz="650963">
                <a:defRPr sz="18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operational</a:t>
              </a:r>
              <a:endParaRPr sz="3400"/>
            </a:p>
            <a:p>
              <a:pPr defTabSz="650963">
                <a:defRPr sz="18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authorisation</a:t>
              </a:r>
            </a:p>
          </p:txBody>
        </p:sp>
      </p:grpSp>
      <p:pic>
        <p:nvPicPr>
          <p:cNvPr id="331" name="flag-400.png" descr="flag-400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2639905" y="5218164"/>
            <a:ext cx="508305" cy="339295"/>
          </a:xfrm>
          <a:prstGeom prst="rect">
            <a:avLst/>
          </a:prstGeom>
          <a:ln w="12700">
            <a:miter lim="400000"/>
          </a:ln>
          <a:effectLst>
            <a:outerShdw blurRad="88900" dist="254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332" name="_portfolio_57927.png" descr="_portfolio_57927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946523" y="4870950"/>
            <a:ext cx="1641566" cy="141713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35" name="+ lokale…"/>
          <p:cNvGrpSpPr/>
          <p:nvPr/>
        </p:nvGrpSpPr>
        <p:grpSpPr>
          <a:xfrm>
            <a:off x="4065186" y="5162057"/>
            <a:ext cx="1404241" cy="1052245"/>
            <a:chOff x="-1" y="-1"/>
            <a:chExt cx="1404239" cy="1052243"/>
          </a:xfrm>
        </p:grpSpPr>
        <p:sp>
          <p:nvSpPr>
            <p:cNvPr id="333" name="Rechthoek"/>
            <p:cNvSpPr/>
            <p:nvPr/>
          </p:nvSpPr>
          <p:spPr>
            <a:xfrm>
              <a:off x="-2" y="-2"/>
              <a:ext cx="1404241" cy="1052245"/>
            </a:xfrm>
            <a:prstGeom prst="rect">
              <a:avLst/>
            </a:prstGeom>
            <a:solidFill>
              <a:srgbClr val="00A2FF"/>
            </a:solidFill>
            <a:ln w="127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72248" tIns="72248" rIns="72248" bIns="72248" numCol="1" anchor="ctr">
              <a:noAutofit/>
            </a:bodyPr>
            <a:lstStyle/>
            <a:p>
              <a:pPr defTabSz="650963">
                <a:defRPr sz="34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34" name="+ lokale…"/>
            <p:cNvSpPr txBox="1"/>
            <p:nvPr/>
          </p:nvSpPr>
          <p:spPr>
            <a:xfrm>
              <a:off x="-2" y="48951"/>
              <a:ext cx="1404241" cy="9543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2333" tIns="42333" rIns="42333" bIns="42333" numCol="1" anchor="ctr">
              <a:spAutoFit/>
            </a:bodyPr>
            <a:lstStyle/>
            <a:p>
              <a:pPr defTabSz="650963">
                <a:defRPr sz="18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  <a:p>
              <a:pPr defTabSz="650963">
                <a:defRPr sz="18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+ lokale</a:t>
              </a:r>
              <a:endParaRPr sz="3400"/>
            </a:p>
            <a:p>
              <a:pPr defTabSz="650963">
                <a:defRPr sz="18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maatregelen</a:t>
              </a:r>
            </a:p>
          </p:txBody>
        </p:sp>
      </p:grpSp>
      <p:pic>
        <p:nvPicPr>
          <p:cNvPr id="336" name="1280px-Flag_of_Spain.svg.png" descr="1280px-Flag_of_Spain.svg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4512738" y="5218164"/>
            <a:ext cx="509140" cy="339295"/>
          </a:xfrm>
          <a:prstGeom prst="rect">
            <a:avLst/>
          </a:prstGeom>
          <a:ln w="12700">
            <a:miter lim="400000"/>
          </a:ln>
        </p:spPr>
      </p:pic>
      <p:pic>
        <p:nvPicPr>
          <p:cNvPr id="337" name="1280px-Flag_of_Spain.svg.png" descr="1280px-Flag_of_Spain.svg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4838271" y="8357476"/>
            <a:ext cx="635252" cy="423337"/>
          </a:xfrm>
          <a:prstGeom prst="rect">
            <a:avLst/>
          </a:prstGeom>
          <a:ln w="12700">
            <a:miter lim="400000"/>
          </a:ln>
        </p:spPr>
      </p:pic>
      <p:pic>
        <p:nvPicPr>
          <p:cNvPr id="338" name="Verbindingslijn" descr="Verbindingslijn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8739738" y="4644835"/>
            <a:ext cx="988576" cy="242102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50" name="Groepeer"/>
          <p:cNvGrpSpPr/>
          <p:nvPr/>
        </p:nvGrpSpPr>
        <p:grpSpPr>
          <a:xfrm>
            <a:off x="6524294" y="5993146"/>
            <a:ext cx="3947280" cy="2451471"/>
            <a:chOff x="0" y="0"/>
            <a:chExt cx="3947278" cy="2451470"/>
          </a:xfrm>
        </p:grpSpPr>
        <p:pic>
          <p:nvPicPr>
            <p:cNvPr id="339" name="Unknown.jpeg" descr="Unknown.jpe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3947279" cy="2451471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355600" dist="177800" dir="5400000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40" name="_portfolio_57927.png" descr="_portfolio_57927.png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084675" y="408502"/>
              <a:ext cx="1641566" cy="14171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343" name="+ lokale…"/>
            <p:cNvGrpSpPr/>
            <p:nvPr/>
          </p:nvGrpSpPr>
          <p:grpSpPr>
            <a:xfrm>
              <a:off x="2203337" y="699611"/>
              <a:ext cx="1404239" cy="1052246"/>
              <a:chOff x="-1" y="-1"/>
              <a:chExt cx="1404238" cy="1052245"/>
            </a:xfrm>
          </p:grpSpPr>
          <p:sp>
            <p:nvSpPr>
              <p:cNvPr id="341" name="Rechthoek"/>
              <p:cNvSpPr/>
              <p:nvPr/>
            </p:nvSpPr>
            <p:spPr>
              <a:xfrm>
                <a:off x="-2" y="-2"/>
                <a:ext cx="1404239" cy="1052246"/>
              </a:xfrm>
              <a:prstGeom prst="rect">
                <a:avLst/>
              </a:prstGeom>
              <a:solidFill>
                <a:srgbClr val="00A2F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72248" tIns="72248" rIns="72248" bIns="72248" numCol="1" anchor="ctr">
                <a:noAutofit/>
              </a:bodyPr>
              <a:lstStyle/>
              <a:p>
                <a:pPr defTabSz="650963">
                  <a:defRPr sz="34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342" name="+ lokale…"/>
              <p:cNvSpPr txBox="1"/>
              <p:nvPr/>
            </p:nvSpPr>
            <p:spPr>
              <a:xfrm>
                <a:off x="-2" y="48953"/>
                <a:ext cx="1404239" cy="9543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2333" tIns="42333" rIns="42333" bIns="42333" numCol="1" anchor="ctr">
                <a:spAutoFit/>
              </a:bodyPr>
              <a:lstStyle/>
              <a:p>
                <a:pPr defTabSz="650963">
                  <a:defRPr sz="18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  <a:p>
                <a:pPr defTabSz="650963">
                  <a:defRPr sz="18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r>
                  <a:t>+ lokale</a:t>
                </a:r>
                <a:endParaRPr sz="3400"/>
              </a:p>
              <a:p>
                <a:pPr defTabSz="650963">
                  <a:defRPr sz="18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r>
                  <a:t>maatregelen</a:t>
                </a:r>
              </a:p>
            </p:txBody>
          </p:sp>
        </p:grpSp>
        <p:pic>
          <p:nvPicPr>
            <p:cNvPr id="344" name="1280px-Flag_of_Spain.svg.png" descr="1280px-Flag_of_Spain.svg.png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650888" y="755718"/>
              <a:ext cx="509140" cy="3392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5" name="_portfolio_57927.png" descr="_portfolio_57927.png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11423" y="408502"/>
              <a:ext cx="1641566" cy="14171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348" name="operational…"/>
            <p:cNvGrpSpPr/>
            <p:nvPr/>
          </p:nvGrpSpPr>
          <p:grpSpPr>
            <a:xfrm>
              <a:off x="330085" y="699611"/>
              <a:ext cx="1404240" cy="1052246"/>
              <a:chOff x="0" y="97095"/>
              <a:chExt cx="1404239" cy="1052245"/>
            </a:xfrm>
          </p:grpSpPr>
          <p:sp>
            <p:nvSpPr>
              <p:cNvPr id="346" name="Rechthoek"/>
              <p:cNvSpPr/>
              <p:nvPr/>
            </p:nvSpPr>
            <p:spPr>
              <a:xfrm>
                <a:off x="0" y="97095"/>
                <a:ext cx="1404240" cy="1052246"/>
              </a:xfrm>
              <a:prstGeom prst="rect">
                <a:avLst/>
              </a:prstGeom>
              <a:solidFill>
                <a:srgbClr val="00A2F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72248" tIns="72248" rIns="72248" bIns="72248" numCol="1" anchor="ctr">
                <a:noAutofit/>
              </a:bodyPr>
              <a:lstStyle/>
              <a:p>
                <a:pPr defTabSz="650963">
                  <a:defRPr sz="34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347" name="operational…"/>
              <p:cNvSpPr/>
              <p:nvPr/>
            </p:nvSpPr>
            <p:spPr>
              <a:xfrm>
                <a:off x="0" y="623218"/>
                <a:ext cx="1404240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2333" tIns="42333" rIns="42333" bIns="42333" numCol="1" anchor="ctr">
                <a:spAutoFit/>
              </a:bodyPr>
              <a:lstStyle/>
              <a:p>
                <a:pPr defTabSz="650963">
                  <a:defRPr sz="18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  <a:p>
                <a:pPr defTabSz="650963">
                  <a:defRPr sz="18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r>
                  <a:t>operational</a:t>
                </a:r>
                <a:endParaRPr sz="3400"/>
              </a:p>
              <a:p>
                <a:pPr defTabSz="650963">
                  <a:defRPr sz="18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r>
                  <a:t>authorisation</a:t>
                </a:r>
              </a:p>
            </p:txBody>
          </p:sp>
        </p:grpSp>
        <p:pic>
          <p:nvPicPr>
            <p:cNvPr id="349" name="flag-400.png" descr="flag-400.png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778053" y="755718"/>
              <a:ext cx="508307" cy="33929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88900" dist="25400" dir="5400000" rotWithShape="0">
                <a:srgbClr val="000000">
                  <a:alpha val="50000"/>
                </a:srgbClr>
              </a:outerShdw>
            </a:effectLst>
          </p:spPr>
        </p:pic>
      </p:grpSp>
      <p:pic>
        <p:nvPicPr>
          <p:cNvPr id="351" name="png-hd-magnifying-glass-magnifyingglass-png-1600.png" descr="png-hd-magnifying-glass-magnifyingglass-png-1600.png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8276166" y="5993146"/>
            <a:ext cx="3689644" cy="27672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52" name="1280px-Flag_of_Spain.svg.png" descr="1280px-Flag_of_Spain.svg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 rot="1518966">
            <a:off x="10659859" y="7819411"/>
            <a:ext cx="321599" cy="214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353" name="approved_PNG15.png" descr="approved_PNG15.png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7039171" y="7623014"/>
            <a:ext cx="1956754" cy="880837"/>
          </a:xfrm>
          <a:prstGeom prst="rect">
            <a:avLst/>
          </a:prstGeom>
          <a:ln w="12700">
            <a:miter lim="400000"/>
          </a:ln>
        </p:spPr>
      </p:pic>
      <p:sp>
        <p:nvSpPr>
          <p:cNvPr id="354" name="Ovaal"/>
          <p:cNvSpPr/>
          <p:nvPr/>
        </p:nvSpPr>
        <p:spPr>
          <a:xfrm>
            <a:off x="7335401" y="3822698"/>
            <a:ext cx="648981" cy="679735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2248" tIns="72248" rIns="72248" bIns="72248" anchor="ctr"/>
          <a:lstStyle/>
          <a:p>
            <a:pPr defTabSz="650963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5" name="Ovaal"/>
          <p:cNvSpPr/>
          <p:nvPr/>
        </p:nvSpPr>
        <p:spPr>
          <a:xfrm>
            <a:off x="7571377" y="3822698"/>
            <a:ext cx="702309" cy="679735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2248" tIns="72248" rIns="72248" bIns="72248" anchor="ctr"/>
          <a:lstStyle/>
          <a:p>
            <a:pPr defTabSz="650963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6" name="Ovaal"/>
          <p:cNvSpPr/>
          <p:nvPr/>
        </p:nvSpPr>
        <p:spPr>
          <a:xfrm>
            <a:off x="7486711" y="3166533"/>
            <a:ext cx="635253" cy="84270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2248" tIns="72248" rIns="72248" bIns="72248" anchor="ctr"/>
          <a:lstStyle/>
          <a:p>
            <a:pPr defTabSz="650963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357" name="53548.png" descr="53548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039171" y="3071281"/>
            <a:ext cx="1530331" cy="1530332"/>
          </a:xfrm>
          <a:prstGeom prst="rect">
            <a:avLst/>
          </a:prstGeom>
          <a:ln w="12700">
            <a:miter lim="400000"/>
          </a:ln>
          <a:effectLst>
            <a:outerShdw blurRad="88900" dist="254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358" name="flag-400.png" descr="flag-400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8815763" y="3479648"/>
            <a:ext cx="1641565" cy="1095747"/>
          </a:xfrm>
          <a:prstGeom prst="rect">
            <a:avLst/>
          </a:prstGeom>
          <a:ln w="12700">
            <a:miter lim="400000"/>
          </a:ln>
          <a:effectLst>
            <a:outerShdw blurRad="889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359" name="ILT"/>
          <p:cNvSpPr txBox="1"/>
          <p:nvPr/>
        </p:nvSpPr>
        <p:spPr>
          <a:xfrm>
            <a:off x="9365558" y="3774447"/>
            <a:ext cx="597698" cy="506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2333" tIns="42333" rIns="42333" bIns="42333" anchor="ctr">
            <a:spAutoFit/>
          </a:bodyPr>
          <a:lstStyle>
            <a:lvl1pPr algn="l" defTabSz="650963">
              <a:spcBef>
                <a:spcPts val="7100"/>
              </a:spcBef>
              <a:defRPr sz="2800" b="1">
                <a:solidFill>
                  <a:srgbClr val="EE230C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ILT</a:t>
            </a:r>
          </a:p>
        </p:txBody>
      </p:sp>
      <p:sp>
        <p:nvSpPr>
          <p:cNvPr id="360" name="CATEGORY"/>
          <p:cNvSpPr txBox="1"/>
          <p:nvPr/>
        </p:nvSpPr>
        <p:spPr>
          <a:xfrm>
            <a:off x="4065418" y="4137773"/>
            <a:ext cx="1350554" cy="370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2333" tIns="42333" rIns="42333" bIns="42333" anchor="ctr">
            <a:spAutoFit/>
          </a:bodyPr>
          <a:lstStyle>
            <a:lvl1pPr algn="l" defTabSz="650963">
              <a:spcBef>
                <a:spcPts val="7100"/>
              </a:spcBef>
              <a:defRPr sz="1800" b="1">
                <a:solidFill>
                  <a:srgbClr val="5E5E5E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CATEGORY</a:t>
            </a:r>
          </a:p>
        </p:txBody>
      </p:sp>
      <p:pic>
        <p:nvPicPr>
          <p:cNvPr id="361" name="checklist.png" descr="checklist.png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10689013" y="2724270"/>
            <a:ext cx="1095746" cy="1095747"/>
          </a:xfrm>
          <a:prstGeom prst="rect">
            <a:avLst/>
          </a:prstGeom>
          <a:ln w="12700">
            <a:miter lim="400000"/>
          </a:ln>
        </p:spPr>
      </p:pic>
      <p:pic>
        <p:nvPicPr>
          <p:cNvPr id="362" name="Verbindingslijn" descr="Verbindingslijn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10436161" y="3798846"/>
            <a:ext cx="650355" cy="4998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drone.jpg" descr="dron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1568669" flipH="1">
            <a:off x="774339" y="61000"/>
            <a:ext cx="2409302" cy="24093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65" name="Rijkslint" descr="Rijkslint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7743" y="8405192"/>
            <a:ext cx="467998" cy="15838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66" name="ILT" descr="ILT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1799" y="8333184"/>
            <a:ext cx="2339976" cy="1582837"/>
          </a:xfrm>
          <a:prstGeom prst="rect">
            <a:avLst/>
          </a:prstGeom>
          <a:ln w="12700">
            <a:miter lim="400000"/>
          </a:ln>
        </p:spPr>
      </p:pic>
      <p:sp>
        <p:nvSpPr>
          <p:cNvPr id="367" name="JURIDISCH KADER"/>
          <p:cNvSpPr txBox="1"/>
          <p:nvPr/>
        </p:nvSpPr>
        <p:spPr>
          <a:xfrm>
            <a:off x="9846102" y="829868"/>
            <a:ext cx="2339978" cy="482601"/>
          </a:xfrm>
          <a:prstGeom prst="rect">
            <a:avLst/>
          </a:prstGeom>
          <a:solidFill>
            <a:schemeClr val="accent1">
              <a:lumOff val="-7647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X-border</a:t>
            </a:r>
          </a:p>
        </p:txBody>
      </p:sp>
      <p:sp>
        <p:nvSpPr>
          <p:cNvPr id="368" name="Ik heb een opdracht in het buitenland, hoe kan ik dit onder de nieuwe regelgeving organiseren?"/>
          <p:cNvSpPr txBox="1"/>
          <p:nvPr/>
        </p:nvSpPr>
        <p:spPr>
          <a:xfrm>
            <a:off x="1516068" y="2209439"/>
            <a:ext cx="10047562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marL="317500" indent="-317500" algn="l" defTabSz="457200">
              <a:buSzPct val="100000"/>
              <a:buChar char="•"/>
              <a:defRPr sz="1800">
                <a:solidFill>
                  <a:schemeClr val="accent5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sz="2000" dirty="0" err="1"/>
              <a:t>Ik</a:t>
            </a:r>
            <a:r>
              <a:rPr sz="2000" dirty="0"/>
              <a:t> </a:t>
            </a:r>
            <a:r>
              <a:rPr sz="2000" dirty="0" err="1"/>
              <a:t>heb</a:t>
            </a:r>
            <a:r>
              <a:rPr sz="2000" dirty="0"/>
              <a:t> </a:t>
            </a:r>
            <a:r>
              <a:rPr sz="2000" dirty="0" err="1"/>
              <a:t>een</a:t>
            </a:r>
            <a:r>
              <a:rPr sz="2000" dirty="0"/>
              <a:t> </a:t>
            </a:r>
            <a:r>
              <a:rPr sz="2000" dirty="0" err="1"/>
              <a:t>opdracht</a:t>
            </a:r>
            <a:r>
              <a:rPr sz="2000" dirty="0"/>
              <a:t> in het </a:t>
            </a:r>
            <a:r>
              <a:rPr sz="2000" dirty="0" err="1"/>
              <a:t>buitenland</a:t>
            </a:r>
            <a:r>
              <a:rPr sz="2000" dirty="0"/>
              <a:t>, hoe </a:t>
            </a:r>
            <a:r>
              <a:rPr sz="2000" dirty="0" err="1"/>
              <a:t>kan</a:t>
            </a:r>
            <a:r>
              <a:rPr sz="2000" dirty="0"/>
              <a:t> </a:t>
            </a:r>
            <a:r>
              <a:rPr sz="2000" dirty="0" err="1"/>
              <a:t>ik</a:t>
            </a:r>
            <a:r>
              <a:rPr sz="2000" dirty="0"/>
              <a:t> </a:t>
            </a:r>
            <a:r>
              <a:rPr sz="2000" dirty="0" err="1"/>
              <a:t>dit</a:t>
            </a:r>
            <a:r>
              <a:rPr sz="2000" dirty="0"/>
              <a:t> </a:t>
            </a:r>
            <a:r>
              <a:rPr sz="2000" dirty="0" err="1"/>
              <a:t>onder</a:t>
            </a:r>
            <a:r>
              <a:rPr sz="2000" dirty="0"/>
              <a:t> de </a:t>
            </a:r>
            <a:r>
              <a:rPr sz="2000" dirty="0" err="1"/>
              <a:t>nieuwe</a:t>
            </a:r>
            <a:r>
              <a:rPr sz="2000" dirty="0"/>
              <a:t> </a:t>
            </a:r>
            <a:r>
              <a:rPr sz="2000" dirty="0" err="1"/>
              <a:t>regelgeving</a:t>
            </a:r>
            <a:r>
              <a:rPr sz="2000" dirty="0"/>
              <a:t> </a:t>
            </a:r>
            <a:r>
              <a:rPr sz="2000" dirty="0" err="1"/>
              <a:t>organiseren</a:t>
            </a:r>
            <a:r>
              <a:rPr sz="2000" dirty="0"/>
              <a:t>?</a:t>
            </a:r>
          </a:p>
        </p:txBody>
      </p:sp>
      <p:pic>
        <p:nvPicPr>
          <p:cNvPr id="369" name="632px-BEST_map_of_Europe_with_townnames.png" descr="632px-BEST_map_of_Europe_with_townnames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917461" y="2816888"/>
            <a:ext cx="6688671" cy="6350003"/>
          </a:xfrm>
          <a:prstGeom prst="rect">
            <a:avLst/>
          </a:prstGeom>
          <a:ln w="12700">
            <a:miter lim="400000"/>
          </a:ln>
        </p:spPr>
      </p:pic>
      <p:sp>
        <p:nvSpPr>
          <p:cNvPr id="370" name="Verbindingslijn"/>
          <p:cNvSpPr/>
          <p:nvPr/>
        </p:nvSpPr>
        <p:spPr>
          <a:xfrm>
            <a:off x="4766731" y="5209468"/>
            <a:ext cx="449016" cy="1086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extrusionOk="0">
                <a:moveTo>
                  <a:pt x="0" y="0"/>
                </a:moveTo>
                <a:cubicBezTo>
                  <a:pt x="21600" y="7200"/>
                  <a:pt x="21600" y="14400"/>
                  <a:pt x="0" y="21600"/>
                </a:cubicBezTo>
              </a:path>
            </a:pathLst>
          </a:custGeom>
          <a:ln w="25400">
            <a:solidFill>
              <a:srgbClr val="000000"/>
            </a:solidFill>
            <a:miter lim="400000"/>
            <a:headEnd type="triangle"/>
          </a:ln>
        </p:spPr>
        <p:txBody>
          <a:bodyPr lIns="72248" tIns="72248" rIns="72248" bIns="72248"/>
          <a:lstStyle/>
          <a:p>
            <a:pPr defTabSz="650963">
              <a:defRPr sz="1400" b="1"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pic>
        <p:nvPicPr>
          <p:cNvPr id="371" name="Verbindingslijn" descr="Verbindingslijn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807088" y="6092712"/>
            <a:ext cx="989194" cy="2421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372" name="Unknown.jpeg" descr="Unknown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882444" y="4171689"/>
            <a:ext cx="3947278" cy="2451469"/>
          </a:xfrm>
          <a:prstGeom prst="rect">
            <a:avLst/>
          </a:prstGeom>
          <a:ln w="12700">
            <a:miter lim="400000"/>
          </a:ln>
          <a:effectLst>
            <a:outerShdw blurRad="355600" dist="1778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373" name="SPECIFIC"/>
          <p:cNvSpPr txBox="1"/>
          <p:nvPr/>
        </p:nvSpPr>
        <p:spPr>
          <a:xfrm>
            <a:off x="2541274" y="4226673"/>
            <a:ext cx="1155559" cy="370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2333" tIns="42333" rIns="42333" bIns="42333" anchor="ctr">
            <a:spAutoFit/>
          </a:bodyPr>
          <a:lstStyle>
            <a:lvl1pPr algn="l" defTabSz="650963">
              <a:spcBef>
                <a:spcPts val="7100"/>
              </a:spcBef>
              <a:defRPr sz="1800" b="1">
                <a:solidFill>
                  <a:srgbClr val="5E5E5E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SPECIFIC</a:t>
            </a:r>
          </a:p>
        </p:txBody>
      </p:sp>
      <p:pic>
        <p:nvPicPr>
          <p:cNvPr id="374" name="_portfolio_57927.png" descr="_portfolio_57927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098676" y="4959850"/>
            <a:ext cx="1641566" cy="1417133"/>
          </a:xfrm>
          <a:prstGeom prst="rect">
            <a:avLst/>
          </a:prstGeom>
          <a:ln w="12700">
            <a:miter lim="400000"/>
          </a:ln>
        </p:spPr>
      </p:pic>
      <p:pic>
        <p:nvPicPr>
          <p:cNvPr id="375" name="53548.png" descr="53548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3272570" y="4297804"/>
            <a:ext cx="1167025" cy="116702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78" name="STS aangifte"/>
          <p:cNvGrpSpPr/>
          <p:nvPr/>
        </p:nvGrpSpPr>
        <p:grpSpPr>
          <a:xfrm>
            <a:off x="2217335" y="5250957"/>
            <a:ext cx="1404240" cy="1052245"/>
            <a:chOff x="-1" y="-1"/>
            <a:chExt cx="1404239" cy="1052243"/>
          </a:xfrm>
        </p:grpSpPr>
        <p:sp>
          <p:nvSpPr>
            <p:cNvPr id="376" name="Rechthoek"/>
            <p:cNvSpPr/>
            <p:nvPr/>
          </p:nvSpPr>
          <p:spPr>
            <a:xfrm>
              <a:off x="-2" y="-2"/>
              <a:ext cx="1404241" cy="1052245"/>
            </a:xfrm>
            <a:prstGeom prst="rect">
              <a:avLst/>
            </a:prstGeom>
            <a:solidFill>
              <a:srgbClr val="00A2FF"/>
            </a:solidFill>
            <a:ln w="127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72248" tIns="72248" rIns="72248" bIns="72248" numCol="1" anchor="ctr">
              <a:noAutofit/>
            </a:bodyPr>
            <a:lstStyle/>
            <a:p>
              <a:pPr defTabSz="650963">
                <a:defRPr sz="34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77" name="STS aangifte"/>
            <p:cNvSpPr txBox="1"/>
            <p:nvPr/>
          </p:nvSpPr>
          <p:spPr>
            <a:xfrm>
              <a:off x="-2" y="48951"/>
              <a:ext cx="1404241" cy="9543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2333" tIns="42333" rIns="42333" bIns="42333" numCol="1" anchor="ctr">
              <a:spAutoFit/>
            </a:bodyPr>
            <a:lstStyle/>
            <a:p>
              <a:pPr defTabSz="650963">
                <a:defRPr sz="18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  <a:p>
              <a:pPr defTabSz="650963">
                <a:defRPr sz="18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STS aangifte</a:t>
              </a:r>
            </a:p>
          </p:txBody>
        </p:sp>
      </p:grpSp>
      <p:pic>
        <p:nvPicPr>
          <p:cNvPr id="379" name="flag-400.png" descr="flag-400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2665305" y="5307064"/>
            <a:ext cx="508305" cy="339295"/>
          </a:xfrm>
          <a:prstGeom prst="rect">
            <a:avLst/>
          </a:prstGeom>
          <a:ln w="12700">
            <a:miter lim="400000"/>
          </a:ln>
          <a:effectLst>
            <a:outerShdw blurRad="88900" dist="254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380" name="_portfolio_57927.png" descr="_portfolio_57927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971923" y="4959850"/>
            <a:ext cx="1641566" cy="141713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83" name="ontvangst- bevestiging"/>
          <p:cNvGrpSpPr/>
          <p:nvPr/>
        </p:nvGrpSpPr>
        <p:grpSpPr>
          <a:xfrm>
            <a:off x="4090586" y="5250957"/>
            <a:ext cx="1404241" cy="1052245"/>
            <a:chOff x="-1" y="-1"/>
            <a:chExt cx="1404239" cy="1052243"/>
          </a:xfrm>
        </p:grpSpPr>
        <p:sp>
          <p:nvSpPr>
            <p:cNvPr id="381" name="Rechthoek"/>
            <p:cNvSpPr/>
            <p:nvPr/>
          </p:nvSpPr>
          <p:spPr>
            <a:xfrm>
              <a:off x="-2" y="-2"/>
              <a:ext cx="1404241" cy="1052245"/>
            </a:xfrm>
            <a:prstGeom prst="rect">
              <a:avLst/>
            </a:prstGeom>
            <a:solidFill>
              <a:srgbClr val="00A2FF"/>
            </a:solidFill>
            <a:ln w="127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72248" tIns="72248" rIns="72248" bIns="72248" numCol="1" anchor="ctr">
              <a:noAutofit/>
            </a:bodyPr>
            <a:lstStyle/>
            <a:p>
              <a:pPr defTabSz="650963">
                <a:defRPr sz="34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82" name="ontvangst- bevestiging"/>
            <p:cNvSpPr txBox="1"/>
            <p:nvPr/>
          </p:nvSpPr>
          <p:spPr>
            <a:xfrm>
              <a:off x="-2" y="48951"/>
              <a:ext cx="1404241" cy="9543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2333" tIns="42333" rIns="42333" bIns="42333" numCol="1" anchor="ctr">
              <a:spAutoFit/>
            </a:bodyPr>
            <a:lstStyle/>
            <a:p>
              <a:pPr defTabSz="650963">
                <a:defRPr sz="18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  <a:p>
              <a:pPr defTabSz="650963">
                <a:defRPr sz="18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ontvangst- bevestiging</a:t>
              </a:r>
            </a:p>
          </p:txBody>
        </p:sp>
      </p:grpSp>
      <p:sp>
        <p:nvSpPr>
          <p:cNvPr id="384" name="CATEGORY"/>
          <p:cNvSpPr txBox="1"/>
          <p:nvPr/>
        </p:nvSpPr>
        <p:spPr>
          <a:xfrm>
            <a:off x="4090818" y="4226673"/>
            <a:ext cx="1350554" cy="370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2333" tIns="42333" rIns="42333" bIns="42333" anchor="ctr">
            <a:spAutoFit/>
          </a:bodyPr>
          <a:lstStyle>
            <a:lvl1pPr algn="l" defTabSz="650963">
              <a:spcBef>
                <a:spcPts val="7100"/>
              </a:spcBef>
              <a:defRPr sz="1800" b="1">
                <a:solidFill>
                  <a:srgbClr val="5E5E5E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CATEGORY</a:t>
            </a:r>
          </a:p>
        </p:txBody>
      </p:sp>
      <p:pic>
        <p:nvPicPr>
          <p:cNvPr id="385" name="flag-400.png" descr="flag-400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4538555" y="5307064"/>
            <a:ext cx="508305" cy="339295"/>
          </a:xfrm>
          <a:prstGeom prst="rect">
            <a:avLst/>
          </a:prstGeom>
          <a:ln w="12700">
            <a:miter lim="400000"/>
          </a:ln>
          <a:effectLst>
            <a:outerShdw blurRad="88900" dist="254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386" name="IconApproved.png" descr="IconApproved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 rot="345555">
            <a:off x="5834017" y="7120997"/>
            <a:ext cx="1641565" cy="1641566"/>
          </a:xfrm>
          <a:prstGeom prst="rect">
            <a:avLst/>
          </a:prstGeom>
          <a:ln w="12700">
            <a:miter lim="400000"/>
          </a:ln>
          <a:effectLst>
            <a:outerShdw blurRad="88900" dist="25400" dir="5400000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drone.jpg" descr="dron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1568669" flipH="1">
            <a:off x="774339" y="61000"/>
            <a:ext cx="2409302" cy="24093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89" name="Rijkslint" descr="Rijkslint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7743" y="8405192"/>
            <a:ext cx="467998" cy="15838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90" name="ILT" descr="ILT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1799" y="8333184"/>
            <a:ext cx="2339976" cy="1582837"/>
          </a:xfrm>
          <a:prstGeom prst="rect">
            <a:avLst/>
          </a:prstGeom>
          <a:ln w="12700">
            <a:miter lim="400000"/>
          </a:ln>
        </p:spPr>
      </p:pic>
      <p:sp>
        <p:nvSpPr>
          <p:cNvPr id="391" name="JURIDISCH KADER"/>
          <p:cNvSpPr txBox="1"/>
          <p:nvPr/>
        </p:nvSpPr>
        <p:spPr>
          <a:xfrm>
            <a:off x="9846102" y="829868"/>
            <a:ext cx="2339978" cy="482601"/>
          </a:xfrm>
          <a:prstGeom prst="rect">
            <a:avLst/>
          </a:prstGeom>
          <a:solidFill>
            <a:schemeClr val="accent1">
              <a:lumOff val="-7647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X-border</a:t>
            </a:r>
          </a:p>
        </p:txBody>
      </p:sp>
      <p:sp>
        <p:nvSpPr>
          <p:cNvPr id="392" name="Ik heb een opdracht in het buitenland, hoe kan ik dit onder de nieuwe regelgeving organiseren?"/>
          <p:cNvSpPr txBox="1"/>
          <p:nvPr/>
        </p:nvSpPr>
        <p:spPr>
          <a:xfrm>
            <a:off x="1478619" y="2113887"/>
            <a:ext cx="10047562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marL="317500" indent="-317500" algn="l" defTabSz="457200">
              <a:buSzPct val="100000"/>
              <a:buChar char="•"/>
              <a:defRPr sz="1800">
                <a:solidFill>
                  <a:schemeClr val="accent5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sz="2000" dirty="0" err="1"/>
              <a:t>Ik</a:t>
            </a:r>
            <a:r>
              <a:rPr sz="2000" dirty="0"/>
              <a:t> </a:t>
            </a:r>
            <a:r>
              <a:rPr sz="2000" dirty="0" err="1"/>
              <a:t>heb</a:t>
            </a:r>
            <a:r>
              <a:rPr sz="2000" dirty="0"/>
              <a:t> </a:t>
            </a:r>
            <a:r>
              <a:rPr sz="2000" dirty="0" err="1"/>
              <a:t>een</a:t>
            </a:r>
            <a:r>
              <a:rPr sz="2000" dirty="0"/>
              <a:t> </a:t>
            </a:r>
            <a:r>
              <a:rPr sz="2000" dirty="0" err="1"/>
              <a:t>opdracht</a:t>
            </a:r>
            <a:r>
              <a:rPr sz="2000" dirty="0"/>
              <a:t> in het </a:t>
            </a:r>
            <a:r>
              <a:rPr sz="2000" dirty="0" err="1"/>
              <a:t>buitenland</a:t>
            </a:r>
            <a:r>
              <a:rPr sz="2000" dirty="0"/>
              <a:t>, hoe </a:t>
            </a:r>
            <a:r>
              <a:rPr sz="2000" dirty="0" err="1"/>
              <a:t>kan</a:t>
            </a:r>
            <a:r>
              <a:rPr sz="2000" dirty="0"/>
              <a:t> </a:t>
            </a:r>
            <a:r>
              <a:rPr sz="2000" dirty="0" err="1"/>
              <a:t>ik</a:t>
            </a:r>
            <a:r>
              <a:rPr sz="2000" dirty="0"/>
              <a:t> </a:t>
            </a:r>
            <a:r>
              <a:rPr sz="2000" dirty="0" err="1"/>
              <a:t>dit</a:t>
            </a:r>
            <a:r>
              <a:rPr sz="2000" dirty="0"/>
              <a:t> </a:t>
            </a:r>
            <a:r>
              <a:rPr sz="2000" dirty="0" err="1"/>
              <a:t>onder</a:t>
            </a:r>
            <a:r>
              <a:rPr sz="2000" dirty="0"/>
              <a:t> de </a:t>
            </a:r>
            <a:r>
              <a:rPr sz="2000" dirty="0" err="1"/>
              <a:t>nieuwe</a:t>
            </a:r>
            <a:r>
              <a:rPr sz="2000" dirty="0"/>
              <a:t> </a:t>
            </a:r>
            <a:r>
              <a:rPr sz="2000" dirty="0" err="1"/>
              <a:t>regelgeving</a:t>
            </a:r>
            <a:r>
              <a:rPr sz="2000" dirty="0"/>
              <a:t> </a:t>
            </a:r>
            <a:r>
              <a:rPr sz="2000" dirty="0" err="1"/>
              <a:t>organiseren</a:t>
            </a:r>
            <a:r>
              <a:rPr sz="2000" dirty="0"/>
              <a:t>?</a:t>
            </a:r>
          </a:p>
        </p:txBody>
      </p:sp>
      <p:pic>
        <p:nvPicPr>
          <p:cNvPr id="393" name="632px-BEST_map_of_Europe_with_townnames.png" descr="632px-BEST_map_of_Europe_with_townnames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917461" y="2816888"/>
            <a:ext cx="6688671" cy="6350003"/>
          </a:xfrm>
          <a:prstGeom prst="rect">
            <a:avLst/>
          </a:prstGeom>
          <a:ln w="12700">
            <a:miter lim="400000"/>
          </a:ln>
        </p:spPr>
      </p:pic>
      <p:sp>
        <p:nvSpPr>
          <p:cNvPr id="394" name="CATEGORY"/>
          <p:cNvSpPr txBox="1"/>
          <p:nvPr/>
        </p:nvSpPr>
        <p:spPr>
          <a:xfrm>
            <a:off x="2935118" y="3288530"/>
            <a:ext cx="3151579" cy="493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2333" tIns="42333" rIns="42333" bIns="42333" anchor="ctr">
            <a:spAutoFit/>
          </a:bodyPr>
          <a:lstStyle>
            <a:lvl1pPr algn="l" defTabSz="650963">
              <a:spcBef>
                <a:spcPts val="7100"/>
              </a:spcBef>
              <a:defRPr sz="2700" b="1">
                <a:solidFill>
                  <a:schemeClr val="accent1">
                    <a:lumOff val="-7647"/>
                  </a:schemeClr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OPEN CATEGORIE</a:t>
            </a:r>
          </a:p>
        </p:txBody>
      </p:sp>
      <p:pic>
        <p:nvPicPr>
          <p:cNvPr id="395" name="IconApproved.png" descr="IconApproved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345555">
            <a:off x="6532517" y="5431897"/>
            <a:ext cx="1641565" cy="1641566"/>
          </a:xfrm>
          <a:prstGeom prst="rect">
            <a:avLst/>
          </a:prstGeom>
          <a:ln w="12700">
            <a:miter lim="400000"/>
          </a:ln>
          <a:effectLst>
            <a:outerShdw blurRad="88900" dist="25400" dir="5400000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drone.jpg" descr="dron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1568669" flipH="1">
            <a:off x="774339" y="61000"/>
            <a:ext cx="2409302" cy="24093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98" name="Rijkslint" descr="Rijkslint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7743" y="8405192"/>
            <a:ext cx="467998" cy="15838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99" name="ILT" descr="ILT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1799" y="8333184"/>
            <a:ext cx="2339976" cy="1582837"/>
          </a:xfrm>
          <a:prstGeom prst="rect">
            <a:avLst/>
          </a:prstGeom>
          <a:ln w="12700">
            <a:miter lim="400000"/>
          </a:ln>
        </p:spPr>
      </p:pic>
      <p:sp>
        <p:nvSpPr>
          <p:cNvPr id="400" name="Rechthoek 2"/>
          <p:cNvSpPr txBox="1"/>
          <p:nvPr/>
        </p:nvSpPr>
        <p:spPr>
          <a:xfrm>
            <a:off x="1456887" y="2481230"/>
            <a:ext cx="10729192" cy="5124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l" defTabSz="393190">
              <a:spcBef>
                <a:spcPts val="100"/>
              </a:spcBef>
              <a:defRPr sz="2100" b="1">
                <a:solidFill>
                  <a:srgbClr val="0060A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EASA </a:t>
            </a:r>
            <a:r>
              <a:rPr dirty="0" err="1"/>
              <a:t>Standaard</a:t>
            </a:r>
            <a:r>
              <a:rPr dirty="0"/>
              <a:t> Scenario’s</a:t>
            </a:r>
          </a:p>
          <a:p>
            <a:pPr algn="l" defTabSz="393190">
              <a:spcBef>
                <a:spcPts val="100"/>
              </a:spcBef>
              <a:defRPr sz="2100">
                <a:solidFill>
                  <a:srgbClr val="0060A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EASA STS’s </a:t>
            </a:r>
            <a:r>
              <a:rPr dirty="0" err="1"/>
              <a:t>zullen</a:t>
            </a:r>
            <a:r>
              <a:rPr dirty="0"/>
              <a:t> </a:t>
            </a:r>
            <a:r>
              <a:rPr dirty="0" err="1"/>
              <a:t>worden</a:t>
            </a:r>
            <a:r>
              <a:rPr dirty="0"/>
              <a:t> </a:t>
            </a:r>
            <a:r>
              <a:rPr dirty="0" err="1"/>
              <a:t>uitgesteld</a:t>
            </a:r>
            <a:r>
              <a:rPr dirty="0"/>
              <a:t> tot </a:t>
            </a:r>
            <a:r>
              <a:rPr dirty="0" err="1"/>
              <a:t>december</a:t>
            </a:r>
            <a:r>
              <a:rPr dirty="0"/>
              <a:t> 2023. </a:t>
            </a:r>
            <a:r>
              <a:rPr dirty="0" err="1"/>
              <a:t>Dit</a:t>
            </a:r>
            <a:r>
              <a:rPr dirty="0"/>
              <a:t> </a:t>
            </a:r>
            <a:r>
              <a:rPr dirty="0" err="1"/>
              <a:t>onder</a:t>
            </a:r>
            <a:r>
              <a:rPr dirty="0"/>
              <a:t> </a:t>
            </a:r>
            <a:r>
              <a:rPr dirty="0" err="1"/>
              <a:t>andere</a:t>
            </a:r>
            <a:r>
              <a:rPr dirty="0"/>
              <a:t> </a:t>
            </a:r>
            <a:r>
              <a:rPr dirty="0" err="1"/>
              <a:t>vanwege</a:t>
            </a:r>
            <a:r>
              <a:rPr dirty="0"/>
              <a:t> het </a:t>
            </a:r>
            <a:r>
              <a:rPr dirty="0" err="1"/>
              <a:t>gebrek</a:t>
            </a:r>
            <a:r>
              <a:rPr dirty="0"/>
              <a:t> </a:t>
            </a:r>
            <a:r>
              <a:rPr dirty="0" err="1"/>
              <a:t>aan</a:t>
            </a:r>
            <a:r>
              <a:rPr dirty="0"/>
              <a:t> </a:t>
            </a:r>
            <a:r>
              <a:rPr dirty="0" err="1"/>
              <a:t>duidelijke</a:t>
            </a:r>
            <a:r>
              <a:rPr dirty="0"/>
              <a:t> </a:t>
            </a:r>
            <a:r>
              <a:rPr dirty="0" err="1"/>
              <a:t>standaards</a:t>
            </a:r>
            <a:r>
              <a:rPr dirty="0"/>
              <a:t> </a:t>
            </a:r>
            <a:r>
              <a:rPr dirty="0" err="1"/>
              <a:t>voor</a:t>
            </a:r>
            <a:r>
              <a:rPr dirty="0"/>
              <a:t> CE-</a:t>
            </a:r>
            <a:r>
              <a:rPr dirty="0" err="1"/>
              <a:t>markering</a:t>
            </a:r>
            <a:r>
              <a:rPr dirty="0"/>
              <a:t> in </a:t>
            </a:r>
            <a:r>
              <a:rPr dirty="0" err="1"/>
              <a:t>klasse</a:t>
            </a:r>
            <a:r>
              <a:rPr dirty="0"/>
              <a:t> C5 </a:t>
            </a:r>
            <a:r>
              <a:rPr dirty="0" err="1"/>
              <a:t>en</a:t>
            </a:r>
            <a:r>
              <a:rPr dirty="0"/>
              <a:t> C6.</a:t>
            </a:r>
          </a:p>
          <a:p>
            <a:pPr algn="l" defTabSz="393190">
              <a:spcBef>
                <a:spcPts val="100"/>
              </a:spcBef>
              <a:defRPr sz="2100">
                <a:solidFill>
                  <a:srgbClr val="0060A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/>
            </a:r>
            <a:br>
              <a:rPr dirty="0"/>
            </a:br>
            <a:endParaRPr dirty="0"/>
          </a:p>
          <a:p>
            <a:pPr algn="l" defTabSz="393190">
              <a:spcBef>
                <a:spcPts val="100"/>
              </a:spcBef>
              <a:defRPr sz="2100" b="1">
                <a:solidFill>
                  <a:srgbClr val="0060A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S-</a:t>
            </a:r>
            <a:r>
              <a:rPr dirty="0" err="1"/>
              <a:t>BvL</a:t>
            </a:r>
            <a:r>
              <a:rPr dirty="0"/>
              <a:t> </a:t>
            </a:r>
            <a:r>
              <a:rPr dirty="0" err="1"/>
              <a:t>Onheffingen</a:t>
            </a:r>
            <a:endParaRPr dirty="0"/>
          </a:p>
          <a:p>
            <a:pPr algn="l" defTabSz="393190">
              <a:spcBef>
                <a:spcPts val="100"/>
              </a:spcBef>
              <a:defRPr sz="2100">
                <a:solidFill>
                  <a:srgbClr val="0060A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Aanstaande</a:t>
            </a:r>
            <a:endParaRPr dirty="0"/>
          </a:p>
          <a:p>
            <a:pPr algn="l" defTabSz="393190">
              <a:spcBef>
                <a:spcPts val="100"/>
              </a:spcBef>
              <a:defRPr sz="2100">
                <a:solidFill>
                  <a:srgbClr val="0060A6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algn="l" defTabSz="393190">
              <a:spcBef>
                <a:spcPts val="100"/>
              </a:spcBef>
              <a:defRPr sz="2100">
                <a:solidFill>
                  <a:srgbClr val="0060A6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algn="l" defTabSz="393190">
              <a:spcBef>
                <a:spcPts val="100"/>
              </a:spcBef>
              <a:defRPr sz="2100" b="1">
                <a:solidFill>
                  <a:srgbClr val="0060A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Langlopende</a:t>
            </a:r>
            <a:r>
              <a:rPr dirty="0"/>
              <a:t> UDP </a:t>
            </a:r>
            <a:r>
              <a:rPr dirty="0" err="1"/>
              <a:t>Ontheffing</a:t>
            </a:r>
            <a:endParaRPr dirty="0"/>
          </a:p>
          <a:p>
            <a:pPr algn="l" defTabSz="393190">
              <a:spcBef>
                <a:spcPts val="100"/>
              </a:spcBef>
              <a:defRPr sz="2100">
                <a:solidFill>
                  <a:srgbClr val="0060A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Actueel</a:t>
            </a:r>
            <a:endParaRPr dirty="0"/>
          </a:p>
          <a:p>
            <a:pPr algn="l" defTabSz="393190">
              <a:spcBef>
                <a:spcPts val="100"/>
              </a:spcBef>
              <a:defRPr sz="2100">
                <a:solidFill>
                  <a:srgbClr val="0060A6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algn="l" defTabSz="393190">
              <a:spcBef>
                <a:spcPts val="100"/>
              </a:spcBef>
              <a:defRPr sz="2100">
                <a:solidFill>
                  <a:srgbClr val="0060A6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algn="l" defTabSz="393190">
              <a:spcBef>
                <a:spcPts val="100"/>
              </a:spcBef>
              <a:defRPr sz="2100">
                <a:solidFill>
                  <a:srgbClr val="0060A6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algn="l" defTabSz="393190">
              <a:spcBef>
                <a:spcPts val="100"/>
              </a:spcBef>
              <a:defRPr sz="2100">
                <a:solidFill>
                  <a:srgbClr val="0060A6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401" name="JURIDISCH KADER"/>
          <p:cNvSpPr txBox="1"/>
          <p:nvPr/>
        </p:nvSpPr>
        <p:spPr>
          <a:xfrm>
            <a:off x="8379501" y="639369"/>
            <a:ext cx="3806578" cy="863601"/>
          </a:xfrm>
          <a:prstGeom prst="rect">
            <a:avLst/>
          </a:prstGeom>
          <a:solidFill>
            <a:schemeClr val="accent1">
              <a:lumOff val="-7647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Nieuwe Ontwikkelingen</a:t>
            </a:r>
          </a:p>
        </p:txBody>
      </p:sp>
      <p:pic>
        <p:nvPicPr>
          <p:cNvPr id="402" name="1200px-Conformité_Européenne_(logo).svg.png" descr="1200px-Conformité_Européenne_(logo).svg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222685" y="6026046"/>
            <a:ext cx="2120210" cy="15141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drone.jpg" descr="dron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3398510" y="2615530"/>
            <a:ext cx="5970343" cy="5970340"/>
          </a:xfrm>
          <a:prstGeom prst="rect">
            <a:avLst/>
          </a:prstGeom>
          <a:ln w="12700">
            <a:miter lim="400000"/>
          </a:ln>
        </p:spPr>
      </p:pic>
      <p:pic>
        <p:nvPicPr>
          <p:cNvPr id="405" name="logo-ministerie-van-infrastructuur-en-milieu.png" descr="logo-ministerie-van-infrastructuur-en-milieu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2945" y="7859879"/>
            <a:ext cx="3652090" cy="2049646"/>
          </a:xfrm>
          <a:prstGeom prst="rect">
            <a:avLst/>
          </a:prstGeom>
          <a:ln w="12700">
            <a:miter lim="400000"/>
          </a:ln>
        </p:spPr>
      </p:pic>
      <p:sp>
        <p:nvSpPr>
          <p:cNvPr id="406" name="UITDAGINGEN"/>
          <p:cNvSpPr txBox="1"/>
          <p:nvPr/>
        </p:nvSpPr>
        <p:spPr>
          <a:xfrm>
            <a:off x="4032298" y="-1083131"/>
            <a:ext cx="5185365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0060A6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UITDAGINGEN</a:t>
            </a:r>
          </a:p>
        </p:txBody>
      </p:sp>
      <p:sp>
        <p:nvSpPr>
          <p:cNvPr id="407" name="EINDE"/>
          <p:cNvSpPr txBox="1"/>
          <p:nvPr/>
        </p:nvSpPr>
        <p:spPr>
          <a:xfrm>
            <a:off x="3790998" y="2625712"/>
            <a:ext cx="5185365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0060A6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EINDE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hthoek"/>
          <p:cNvSpPr/>
          <p:nvPr/>
        </p:nvSpPr>
        <p:spPr>
          <a:xfrm>
            <a:off x="4965700" y="8116389"/>
            <a:ext cx="6345684" cy="127923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02" name="inhoud"/>
          <p:cNvSpPr txBox="1"/>
          <p:nvPr/>
        </p:nvSpPr>
        <p:spPr>
          <a:xfrm>
            <a:off x="3638784" y="1943099"/>
            <a:ext cx="5016030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0060A6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Contact met de ILT</a:t>
            </a:r>
          </a:p>
        </p:txBody>
      </p:sp>
      <p:pic>
        <p:nvPicPr>
          <p:cNvPr id="103" name="Rijkslint" descr="Rijkslint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7743" y="8405192"/>
            <a:ext cx="467998" cy="15838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ILT" descr="ILT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1799" y="8333184"/>
            <a:ext cx="2339976" cy="15828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drone.jpg" descr="drone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21568669" flipH="1">
            <a:off x="774339" y="61000"/>
            <a:ext cx="2409302" cy="2409302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JURIDISCH KADER"/>
          <p:cNvSpPr txBox="1"/>
          <p:nvPr/>
        </p:nvSpPr>
        <p:spPr>
          <a:xfrm>
            <a:off x="9846102" y="827705"/>
            <a:ext cx="2339978" cy="482601"/>
          </a:xfrm>
          <a:prstGeom prst="rect">
            <a:avLst/>
          </a:prstGeom>
          <a:solidFill>
            <a:schemeClr val="accent1">
              <a:lumOff val="-7647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Rol ILT</a:t>
            </a:r>
          </a:p>
        </p:txBody>
      </p:sp>
      <p:sp>
        <p:nvSpPr>
          <p:cNvPr id="107" name="Contact via vragenformulier…"/>
          <p:cNvSpPr txBox="1"/>
          <p:nvPr/>
        </p:nvSpPr>
        <p:spPr>
          <a:xfrm>
            <a:off x="998446" y="3187699"/>
            <a:ext cx="10993847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2000" b="1">
                <a:solidFill>
                  <a:schemeClr val="accent1">
                    <a:lumOff val="-7647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Contact via vragenformulier</a:t>
            </a:r>
            <a:br/>
            <a:endParaRPr/>
          </a:p>
          <a:p>
            <a:pPr algn="l" defTabSz="457200">
              <a:defRPr sz="2000">
                <a:solidFill>
                  <a:schemeClr val="accent1">
                    <a:lumOff val="-7647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Heeft u een vraag over de producten of diensten van de Inspectie Leefomgeving en Transport? Neem dan contact met ons op met het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/>
              </a:rPr>
              <a:t>vragenformulier</a:t>
            </a:r>
            <a:r>
              <a:t>.</a:t>
            </a:r>
          </a:p>
        </p:txBody>
      </p:sp>
      <p:sp>
        <p:nvSpPr>
          <p:cNvPr id="108" name="Bel ons…"/>
          <p:cNvSpPr txBox="1"/>
          <p:nvPr/>
        </p:nvSpPr>
        <p:spPr>
          <a:xfrm>
            <a:off x="1000573" y="4938630"/>
            <a:ext cx="11003654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2000" b="1">
                <a:solidFill>
                  <a:schemeClr val="accent1">
                    <a:lumOff val="-7647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Bel ons</a:t>
            </a:r>
            <a:br/>
            <a:endParaRPr/>
          </a:p>
          <a:p>
            <a:pPr algn="l" defTabSz="457200">
              <a:defRPr sz="2000">
                <a:solidFill>
                  <a:schemeClr val="accent1">
                    <a:lumOff val="-7647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U kunt ons ook bellen op 088 - 489 00 00. We zijn telefonisch bereikbaar op werkdagen van 8.30 tot 17.00 uur.</a:t>
            </a:r>
          </a:p>
        </p:txBody>
      </p:sp>
      <p:sp>
        <p:nvSpPr>
          <p:cNvPr id="109" name="Website…"/>
          <p:cNvSpPr txBox="1"/>
          <p:nvPr/>
        </p:nvSpPr>
        <p:spPr>
          <a:xfrm>
            <a:off x="1000573" y="6689562"/>
            <a:ext cx="11003654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2000" b="1">
                <a:solidFill>
                  <a:schemeClr val="accent1">
                    <a:lumOff val="-7647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Website</a:t>
            </a:r>
          </a:p>
          <a:p>
            <a:pPr algn="l" defTabSz="457200">
              <a:defRPr sz="2000">
                <a:solidFill>
                  <a:schemeClr val="accent1">
                    <a:lumOff val="-7647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  <a:p>
            <a:pPr algn="l" defTabSz="457200">
              <a:defRPr sz="2000">
                <a:solidFill>
                  <a:schemeClr val="accent1">
                    <a:lumOff val="-7647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www.ilent.nl</a:t>
            </a:r>
          </a:p>
        </p:txBody>
      </p:sp>
      <p:pic>
        <p:nvPicPr>
          <p:cNvPr id="110" name="Unknown.jpeg" descr="Unknown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213205" y="6385891"/>
            <a:ext cx="2997202" cy="27051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hthoek"/>
          <p:cNvSpPr/>
          <p:nvPr/>
        </p:nvSpPr>
        <p:spPr>
          <a:xfrm>
            <a:off x="4965700" y="8116389"/>
            <a:ext cx="6345684" cy="127923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113" name="Rijkslint" descr="Rijkslint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7743" y="8405192"/>
            <a:ext cx="467998" cy="15838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ILT" descr="ILT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1799" y="8333184"/>
            <a:ext cx="2339976" cy="15828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drone.jpg" descr="drone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21568669" flipH="1">
            <a:off x="774339" y="61000"/>
            <a:ext cx="2409302" cy="2409302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JURIDISCH KADER"/>
          <p:cNvSpPr txBox="1"/>
          <p:nvPr/>
        </p:nvSpPr>
        <p:spPr>
          <a:xfrm>
            <a:off x="9846102" y="827705"/>
            <a:ext cx="2339978" cy="482601"/>
          </a:xfrm>
          <a:prstGeom prst="rect">
            <a:avLst/>
          </a:prstGeom>
          <a:solidFill>
            <a:schemeClr val="accent1">
              <a:lumOff val="-7647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Rol ILT</a:t>
            </a:r>
          </a:p>
        </p:txBody>
      </p:sp>
      <p:sp>
        <p:nvSpPr>
          <p:cNvPr id="117" name="inhoud"/>
          <p:cNvSpPr txBox="1"/>
          <p:nvPr/>
        </p:nvSpPr>
        <p:spPr>
          <a:xfrm>
            <a:off x="2650492" y="1943099"/>
            <a:ext cx="6992616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0060A6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Communicatie over drones</a:t>
            </a:r>
          </a:p>
        </p:txBody>
      </p:sp>
      <p:sp>
        <p:nvSpPr>
          <p:cNvPr id="118" name="Ambitie…"/>
          <p:cNvSpPr txBox="1"/>
          <p:nvPr/>
        </p:nvSpPr>
        <p:spPr>
          <a:xfrm>
            <a:off x="6190938" y="3869793"/>
            <a:ext cx="6340839" cy="2980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2000" b="1">
                <a:solidFill>
                  <a:schemeClr val="accent1">
                    <a:lumOff val="-7647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/>
              <a:t>Ambitie</a:t>
            </a:r>
            <a:endParaRPr dirty="0"/>
          </a:p>
          <a:p>
            <a:pPr algn="l" defTabSz="457200">
              <a:defRPr sz="2000">
                <a:solidFill>
                  <a:schemeClr val="accent1">
                    <a:lumOff val="-7647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/>
          </a:p>
          <a:p>
            <a:pPr marL="317499" indent="-317499" algn="l" defTabSz="457200">
              <a:buSzPct val="100000"/>
              <a:buChar char="•"/>
              <a:defRPr sz="2100">
                <a:solidFill>
                  <a:schemeClr val="accent1">
                    <a:lumOff val="-7647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/>
              <a:t>Website </a:t>
            </a:r>
            <a:r>
              <a:rPr dirty="0" err="1"/>
              <a:t>algemeen</a:t>
            </a:r>
            <a:endParaRPr dirty="0"/>
          </a:p>
          <a:p>
            <a:pPr marL="317499" indent="-317499" algn="l" defTabSz="457200">
              <a:buSzPct val="100000"/>
              <a:buChar char="•"/>
              <a:defRPr sz="2100">
                <a:solidFill>
                  <a:schemeClr val="accent1">
                    <a:lumOff val="-7647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/>
              <a:t>Communicatieplan</a:t>
            </a:r>
            <a:r>
              <a:rPr dirty="0"/>
              <a:t> RDW/ILT/DGLM</a:t>
            </a:r>
          </a:p>
          <a:p>
            <a:pPr marL="317499" indent="-317499" algn="l" defTabSz="457200">
              <a:buSzPct val="100000"/>
              <a:buChar char="•"/>
              <a:defRPr sz="2100">
                <a:solidFill>
                  <a:schemeClr val="accent1">
                    <a:lumOff val="-7647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/>
              <a:t>Deelname</a:t>
            </a:r>
            <a:r>
              <a:rPr dirty="0"/>
              <a:t> webinars (</a:t>
            </a:r>
            <a:r>
              <a:rPr dirty="0" err="1"/>
              <a:t>KNVvL</a:t>
            </a:r>
            <a:r>
              <a:rPr dirty="0"/>
              <a:t>, ADW)</a:t>
            </a:r>
          </a:p>
          <a:p>
            <a:pPr marL="317499" indent="-317499" algn="l" defTabSz="457200">
              <a:buSzPct val="100000"/>
              <a:buChar char="•"/>
              <a:defRPr sz="2100">
                <a:solidFill>
                  <a:schemeClr val="accent1">
                    <a:lumOff val="-7647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/>
              <a:t>Mailings</a:t>
            </a:r>
          </a:p>
          <a:p>
            <a:pPr marL="317499" indent="-317499" algn="l" defTabSz="457200">
              <a:buSzPct val="100000"/>
              <a:buChar char="•"/>
              <a:defRPr sz="2100">
                <a:solidFill>
                  <a:schemeClr val="accent1">
                    <a:lumOff val="-7647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/>
              <a:t>Leidraad</a:t>
            </a:r>
            <a:endParaRPr dirty="0"/>
          </a:p>
          <a:p>
            <a:pPr marL="317499" indent="-317499" algn="l" defTabSz="457200">
              <a:buSzPct val="100000"/>
              <a:buChar char="•"/>
              <a:defRPr sz="2100">
                <a:solidFill>
                  <a:schemeClr val="accent1">
                    <a:lumOff val="-7647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/>
              <a:t>Expertgroep</a:t>
            </a:r>
            <a:r>
              <a:rPr dirty="0"/>
              <a:t> Drones</a:t>
            </a:r>
          </a:p>
          <a:p>
            <a:pPr marL="317499" indent="-317499" algn="l" defTabSz="457200">
              <a:buSzPct val="100000"/>
              <a:buChar char="•"/>
              <a:defRPr sz="2100">
                <a:solidFill>
                  <a:schemeClr val="accent1">
                    <a:lumOff val="-7647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 smtClean="0"/>
              <a:t>Overig</a:t>
            </a:r>
            <a:r>
              <a:rPr dirty="0" smtClean="0"/>
              <a:t> </a:t>
            </a:r>
            <a:r>
              <a:rPr dirty="0" err="1"/>
              <a:t>overleg</a:t>
            </a:r>
            <a:r>
              <a:rPr dirty="0"/>
              <a:t> met </a:t>
            </a:r>
            <a:r>
              <a:rPr dirty="0" err="1"/>
              <a:t>brancheverenigingen</a:t>
            </a:r>
            <a:endParaRPr dirty="0"/>
          </a:p>
        </p:txBody>
      </p:sp>
      <p:pic>
        <p:nvPicPr>
          <p:cNvPr id="119" name="images.jpeg" descr="images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85625" y="4331244"/>
            <a:ext cx="3962403" cy="20574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drone.jpg" descr="dron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1568669" flipH="1">
            <a:off x="774339" y="61000"/>
            <a:ext cx="2409302" cy="2409302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JURIDISCH KADER"/>
          <p:cNvSpPr txBox="1"/>
          <p:nvPr/>
        </p:nvSpPr>
        <p:spPr>
          <a:xfrm>
            <a:off x="3194567" y="1801285"/>
            <a:ext cx="6930916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solidFill>
                  <a:srgbClr val="0060A6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REGELGEVING</a:t>
            </a:r>
          </a:p>
        </p:txBody>
      </p:sp>
      <p:pic>
        <p:nvPicPr>
          <p:cNvPr id="123" name="Rijkslint" descr="Rijkslint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7743" y="8405192"/>
            <a:ext cx="467998" cy="15838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ILT" descr="ILT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1799" y="8333184"/>
            <a:ext cx="2339976" cy="1582837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Rechthoek 2"/>
          <p:cNvSpPr txBox="1"/>
          <p:nvPr/>
        </p:nvSpPr>
        <p:spPr>
          <a:xfrm>
            <a:off x="1461840" y="2534982"/>
            <a:ext cx="10729192" cy="5946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47446" indent="-147446" algn="l" defTabSz="393190">
              <a:spcBef>
                <a:spcPts val="300"/>
              </a:spcBef>
              <a:defRPr sz="1800" b="1">
                <a:solidFill>
                  <a:srgbClr val="0060A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/>
              <a:t>EU </a:t>
            </a:r>
            <a:r>
              <a:rPr dirty="0" err="1"/>
              <a:t>Verordeningen</a:t>
            </a:r>
            <a:endParaRPr dirty="0"/>
          </a:p>
          <a:p>
            <a:pPr marL="180472" indent="-180472" algn="l" defTabSz="393190">
              <a:spcBef>
                <a:spcPts val="100"/>
              </a:spcBef>
              <a:buSzPct val="100000"/>
              <a:buChar char="•"/>
              <a:defRPr sz="1800">
                <a:solidFill>
                  <a:srgbClr val="0060A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/>
              <a:t>EU 2018/1139 – </a:t>
            </a:r>
            <a:r>
              <a:rPr dirty="0" err="1"/>
              <a:t>Basisverordening</a:t>
            </a:r>
            <a:endParaRPr dirty="0"/>
          </a:p>
          <a:p>
            <a:pPr marL="180472" indent="-180472" algn="l" defTabSz="393190">
              <a:spcBef>
                <a:spcPts val="100"/>
              </a:spcBef>
              <a:buSzPct val="100000"/>
              <a:buChar char="•"/>
              <a:defRPr sz="1800">
                <a:solidFill>
                  <a:srgbClr val="0060A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/>
              <a:t>EU 2019/947 – Operaties UAS</a:t>
            </a:r>
          </a:p>
          <a:p>
            <a:pPr marL="180472" indent="-180472" algn="l" defTabSz="393190">
              <a:spcBef>
                <a:spcPts val="100"/>
              </a:spcBef>
              <a:buSzPct val="100000"/>
              <a:buChar char="•"/>
              <a:defRPr sz="1800">
                <a:solidFill>
                  <a:srgbClr val="0060A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/>
              <a:t>EU 2019/945 – </a:t>
            </a:r>
            <a:r>
              <a:rPr dirty="0" err="1"/>
              <a:t>Technische</a:t>
            </a:r>
            <a:r>
              <a:rPr dirty="0"/>
              <a:t> </a:t>
            </a:r>
            <a:r>
              <a:rPr dirty="0" err="1"/>
              <a:t>eisen</a:t>
            </a:r>
            <a:r>
              <a:rPr dirty="0"/>
              <a:t> UAS</a:t>
            </a:r>
          </a:p>
          <a:p>
            <a:pPr marL="180472" indent="-180472" algn="l" defTabSz="393190">
              <a:spcBef>
                <a:spcPts val="100"/>
              </a:spcBef>
              <a:buSzPct val="100000"/>
              <a:buChar char="•"/>
              <a:defRPr sz="1800">
                <a:solidFill>
                  <a:srgbClr val="0060A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/>
              <a:t>EU 932/2012 - SERA </a:t>
            </a:r>
            <a:r>
              <a:rPr dirty="0" err="1"/>
              <a:t>Standardised</a:t>
            </a:r>
            <a:r>
              <a:rPr dirty="0"/>
              <a:t> European Rules of the Air</a:t>
            </a:r>
          </a:p>
          <a:p>
            <a:pPr algn="l" defTabSz="393190">
              <a:spcBef>
                <a:spcPts val="100"/>
              </a:spcBef>
              <a:defRPr sz="2100">
                <a:solidFill>
                  <a:srgbClr val="0060A6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algn="l" defTabSz="393190">
              <a:spcBef>
                <a:spcPts val="100"/>
              </a:spcBef>
              <a:defRPr sz="1800" b="1">
                <a:solidFill>
                  <a:srgbClr val="0060A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/>
              <a:t>Nationaal</a:t>
            </a:r>
            <a:endParaRPr dirty="0"/>
          </a:p>
          <a:p>
            <a:pPr marL="180472" indent="-180472" algn="l" defTabSz="393190">
              <a:spcBef>
                <a:spcPts val="100"/>
              </a:spcBef>
              <a:buSzPct val="100000"/>
              <a:buFontTx/>
              <a:buChar char="•"/>
              <a:defRPr sz="1800">
                <a:solidFill>
                  <a:srgbClr val="0060A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sz="1800" dirty="0">
                <a:solidFill>
                  <a:srgbClr val="0060A6"/>
                </a:solidFill>
                <a:latin typeface="Verdana"/>
                <a:ea typeface="Verdana"/>
                <a:cs typeface="Verdana"/>
              </a:rPr>
              <a:t>Wet </a:t>
            </a:r>
            <a:r>
              <a:rPr sz="1800" dirty="0" err="1">
                <a:solidFill>
                  <a:srgbClr val="0060A6"/>
                </a:solidFill>
                <a:latin typeface="Verdana"/>
                <a:ea typeface="Verdana"/>
                <a:cs typeface="Verdana"/>
              </a:rPr>
              <a:t>luchtvaart</a:t>
            </a:r>
            <a:r>
              <a:rPr sz="1800" dirty="0">
                <a:solidFill>
                  <a:srgbClr val="0060A6"/>
                </a:solidFill>
                <a:latin typeface="Verdana"/>
                <a:ea typeface="Verdana"/>
                <a:cs typeface="Verdana"/>
              </a:rPr>
              <a:t>, </a:t>
            </a:r>
            <a:r>
              <a:rPr sz="1800" dirty="0" err="1">
                <a:solidFill>
                  <a:srgbClr val="0060A6"/>
                </a:solidFill>
                <a:latin typeface="Verdana"/>
                <a:ea typeface="Verdana"/>
                <a:cs typeface="Verdana"/>
              </a:rPr>
              <a:t>Luchtvaartwet</a:t>
            </a:r>
            <a:endParaRPr sz="1800" dirty="0">
              <a:solidFill>
                <a:srgbClr val="0060A6"/>
              </a:solidFill>
              <a:latin typeface="Verdana"/>
              <a:ea typeface="Verdana"/>
              <a:cs typeface="Verdana"/>
            </a:endParaRPr>
          </a:p>
          <a:p>
            <a:pPr marL="180472" indent="-180472" algn="l" defTabSz="393190">
              <a:spcBef>
                <a:spcPts val="100"/>
              </a:spcBef>
              <a:buSzPct val="100000"/>
              <a:buFontTx/>
              <a:buChar char="•"/>
              <a:defRPr sz="1800">
                <a:solidFill>
                  <a:srgbClr val="0060A6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sz="1800" dirty="0">
              <a:solidFill>
                <a:srgbClr val="0060A6"/>
              </a:solidFill>
              <a:latin typeface="Verdana"/>
              <a:ea typeface="Verdana"/>
              <a:cs typeface="Verdana"/>
            </a:endParaRPr>
          </a:p>
          <a:p>
            <a:pPr marL="180472" indent="-180472" algn="l" defTabSz="393190">
              <a:spcBef>
                <a:spcPts val="100"/>
              </a:spcBef>
              <a:buSzPct val="100000"/>
              <a:buFontTx/>
              <a:buChar char="•"/>
              <a:defRPr sz="1800">
                <a:solidFill>
                  <a:srgbClr val="0060A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sz="1800" dirty="0" err="1">
                <a:solidFill>
                  <a:srgbClr val="0060A6"/>
                </a:solidFill>
                <a:latin typeface="Verdana"/>
                <a:ea typeface="Verdana"/>
                <a:cs typeface="Verdana"/>
              </a:rPr>
              <a:t>Besluit</a:t>
            </a:r>
            <a:r>
              <a:rPr sz="1800" dirty="0">
                <a:solidFill>
                  <a:srgbClr val="0060A6"/>
                </a:solidFill>
                <a:latin typeface="Verdana"/>
                <a:ea typeface="Verdana"/>
                <a:cs typeface="Verdana"/>
              </a:rPr>
              <a:t> </a:t>
            </a:r>
            <a:r>
              <a:rPr sz="1800" dirty="0" err="1">
                <a:solidFill>
                  <a:srgbClr val="0060A6"/>
                </a:solidFill>
                <a:latin typeface="Verdana"/>
                <a:ea typeface="Verdana"/>
                <a:cs typeface="Verdana"/>
              </a:rPr>
              <a:t>vluchtuitvoering</a:t>
            </a:r>
            <a:endParaRPr sz="1800" dirty="0">
              <a:solidFill>
                <a:srgbClr val="0060A6"/>
              </a:solidFill>
              <a:latin typeface="Verdana"/>
              <a:ea typeface="Verdana"/>
              <a:cs typeface="Verdana"/>
              <a:sym typeface="Arial"/>
            </a:endParaRPr>
          </a:p>
          <a:p>
            <a:pPr marL="180472" indent="-180472" algn="l" defTabSz="393190">
              <a:spcBef>
                <a:spcPts val="100"/>
              </a:spcBef>
              <a:buSzPct val="100000"/>
              <a:buFontTx/>
              <a:buChar char="•"/>
              <a:defRPr sz="1800">
                <a:solidFill>
                  <a:srgbClr val="0060A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sz="1800" dirty="0" err="1">
                <a:solidFill>
                  <a:srgbClr val="0060A6"/>
                </a:solidFill>
                <a:latin typeface="Verdana"/>
                <a:ea typeface="Verdana"/>
                <a:cs typeface="Verdana"/>
              </a:rPr>
              <a:t>Besluit</a:t>
            </a:r>
            <a:r>
              <a:rPr sz="1800" dirty="0">
                <a:solidFill>
                  <a:srgbClr val="0060A6"/>
                </a:solidFill>
                <a:latin typeface="Verdana"/>
                <a:ea typeface="Verdana"/>
                <a:cs typeface="Verdana"/>
              </a:rPr>
              <a:t> </a:t>
            </a:r>
            <a:r>
              <a:rPr sz="1800" dirty="0" err="1">
                <a:solidFill>
                  <a:srgbClr val="0060A6"/>
                </a:solidFill>
                <a:latin typeface="Verdana"/>
                <a:ea typeface="Verdana"/>
                <a:cs typeface="Verdana"/>
              </a:rPr>
              <a:t>bewijzen</a:t>
            </a:r>
            <a:r>
              <a:rPr sz="1800" dirty="0">
                <a:solidFill>
                  <a:srgbClr val="0060A6"/>
                </a:solidFill>
                <a:latin typeface="Verdana"/>
                <a:ea typeface="Verdana"/>
                <a:cs typeface="Verdana"/>
              </a:rPr>
              <a:t> van </a:t>
            </a:r>
            <a:r>
              <a:rPr sz="1800" dirty="0" err="1">
                <a:solidFill>
                  <a:srgbClr val="0060A6"/>
                </a:solidFill>
                <a:latin typeface="Verdana"/>
                <a:ea typeface="Verdana"/>
                <a:cs typeface="Verdana"/>
              </a:rPr>
              <a:t>bevoegdheid</a:t>
            </a:r>
            <a:r>
              <a:rPr sz="1800" dirty="0">
                <a:solidFill>
                  <a:srgbClr val="0060A6"/>
                </a:solidFill>
                <a:latin typeface="Verdana"/>
                <a:ea typeface="Verdana"/>
                <a:cs typeface="Verdana"/>
              </a:rPr>
              <a:t> </a:t>
            </a:r>
            <a:r>
              <a:rPr sz="1800" dirty="0" err="1">
                <a:solidFill>
                  <a:srgbClr val="0060A6"/>
                </a:solidFill>
                <a:latin typeface="Verdana"/>
                <a:ea typeface="Verdana"/>
                <a:cs typeface="Verdana"/>
              </a:rPr>
              <a:t>voor</a:t>
            </a:r>
            <a:r>
              <a:rPr sz="1800" dirty="0">
                <a:solidFill>
                  <a:srgbClr val="0060A6"/>
                </a:solidFill>
                <a:latin typeface="Verdana"/>
                <a:ea typeface="Verdana"/>
                <a:cs typeface="Verdana"/>
              </a:rPr>
              <a:t> de </a:t>
            </a:r>
            <a:r>
              <a:rPr sz="1800" dirty="0" err="1">
                <a:solidFill>
                  <a:srgbClr val="0060A6"/>
                </a:solidFill>
                <a:latin typeface="Verdana"/>
                <a:ea typeface="Verdana"/>
                <a:cs typeface="Verdana"/>
              </a:rPr>
              <a:t>luchtvaart</a:t>
            </a:r>
            <a:endParaRPr sz="1800" dirty="0">
              <a:solidFill>
                <a:srgbClr val="0060A6"/>
              </a:solidFill>
              <a:latin typeface="Verdana"/>
              <a:ea typeface="Verdana"/>
              <a:cs typeface="Verdana"/>
              <a:sym typeface="Arial"/>
            </a:endParaRPr>
          </a:p>
          <a:p>
            <a:pPr marL="180472" indent="-180472" algn="l" defTabSz="393190">
              <a:spcBef>
                <a:spcPts val="100"/>
              </a:spcBef>
              <a:buSzPct val="100000"/>
              <a:buFontTx/>
              <a:buChar char="•"/>
              <a:defRPr sz="1800">
                <a:solidFill>
                  <a:srgbClr val="0060A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sz="1800" dirty="0" err="1">
                <a:solidFill>
                  <a:srgbClr val="0060A6"/>
                </a:solidFill>
                <a:latin typeface="Verdana"/>
                <a:ea typeface="Verdana"/>
                <a:cs typeface="Verdana"/>
              </a:rPr>
              <a:t>Besluit</a:t>
            </a:r>
            <a:r>
              <a:rPr sz="1800" dirty="0">
                <a:solidFill>
                  <a:srgbClr val="0060A6"/>
                </a:solidFill>
                <a:latin typeface="Verdana"/>
                <a:ea typeface="Verdana"/>
                <a:cs typeface="Verdana"/>
              </a:rPr>
              <a:t> </a:t>
            </a:r>
            <a:r>
              <a:rPr sz="1800" dirty="0" err="1">
                <a:solidFill>
                  <a:srgbClr val="0060A6"/>
                </a:solidFill>
                <a:latin typeface="Verdana"/>
                <a:ea typeface="Verdana"/>
                <a:cs typeface="Verdana"/>
              </a:rPr>
              <a:t>luchtverkeer</a:t>
            </a:r>
            <a:r>
              <a:rPr sz="1800" dirty="0">
                <a:solidFill>
                  <a:srgbClr val="0060A6"/>
                </a:solidFill>
                <a:latin typeface="Verdana"/>
                <a:ea typeface="Verdana"/>
                <a:cs typeface="Verdana"/>
              </a:rPr>
              <a:t> 2014</a:t>
            </a:r>
          </a:p>
          <a:p>
            <a:pPr marL="180472" indent="-180472" algn="l" defTabSz="393190">
              <a:spcBef>
                <a:spcPts val="100"/>
              </a:spcBef>
              <a:buSzPct val="100000"/>
              <a:buFontTx/>
              <a:buChar char="•"/>
              <a:defRPr sz="1800">
                <a:solidFill>
                  <a:srgbClr val="0060A6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sz="1800" dirty="0">
              <a:solidFill>
                <a:srgbClr val="0060A6"/>
              </a:solidFill>
              <a:latin typeface="Verdana"/>
              <a:ea typeface="Verdana"/>
              <a:cs typeface="Verdana"/>
            </a:endParaRPr>
          </a:p>
          <a:p>
            <a:pPr marL="180472" indent="-180472" algn="l" defTabSz="393190">
              <a:spcBef>
                <a:spcPts val="100"/>
              </a:spcBef>
              <a:buSzPct val="100000"/>
              <a:buFontTx/>
              <a:buChar char="•"/>
              <a:defRPr sz="1800">
                <a:solidFill>
                  <a:srgbClr val="0060A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sz="1800" dirty="0" err="1">
                <a:solidFill>
                  <a:srgbClr val="0060A6"/>
                </a:solidFill>
                <a:latin typeface="Verdana"/>
                <a:ea typeface="Verdana"/>
                <a:cs typeface="Verdana"/>
              </a:rPr>
              <a:t>Regeling</a:t>
            </a:r>
            <a:r>
              <a:rPr sz="1800" dirty="0">
                <a:solidFill>
                  <a:srgbClr val="0060A6"/>
                </a:solidFill>
                <a:latin typeface="Verdana"/>
                <a:ea typeface="Verdana"/>
                <a:cs typeface="Verdana"/>
              </a:rPr>
              <a:t> op </a:t>
            </a:r>
            <a:r>
              <a:rPr sz="1800" dirty="0" err="1">
                <a:solidFill>
                  <a:srgbClr val="0060A6"/>
                </a:solidFill>
                <a:latin typeface="Verdana"/>
                <a:ea typeface="Verdana"/>
                <a:cs typeface="Verdana"/>
              </a:rPr>
              <a:t>afstand</a:t>
            </a:r>
            <a:r>
              <a:rPr sz="1800" dirty="0">
                <a:solidFill>
                  <a:srgbClr val="0060A6"/>
                </a:solidFill>
                <a:latin typeface="Verdana"/>
                <a:ea typeface="Verdana"/>
                <a:cs typeface="Verdana"/>
              </a:rPr>
              <a:t> </a:t>
            </a:r>
            <a:r>
              <a:rPr sz="1800" dirty="0" err="1">
                <a:solidFill>
                  <a:srgbClr val="0060A6"/>
                </a:solidFill>
                <a:latin typeface="Verdana"/>
                <a:ea typeface="Verdana"/>
                <a:cs typeface="Verdana"/>
              </a:rPr>
              <a:t>bestuurde</a:t>
            </a:r>
            <a:r>
              <a:rPr sz="1800" dirty="0">
                <a:solidFill>
                  <a:srgbClr val="0060A6"/>
                </a:solidFill>
                <a:latin typeface="Verdana"/>
                <a:ea typeface="Verdana"/>
                <a:cs typeface="Verdana"/>
              </a:rPr>
              <a:t> </a:t>
            </a:r>
            <a:r>
              <a:rPr sz="1800" dirty="0" err="1">
                <a:solidFill>
                  <a:srgbClr val="0060A6"/>
                </a:solidFill>
                <a:latin typeface="Verdana"/>
                <a:ea typeface="Verdana"/>
                <a:cs typeface="Verdana"/>
              </a:rPr>
              <a:t>luchtvaartuigen</a:t>
            </a:r>
            <a:endParaRPr sz="1800" dirty="0">
              <a:solidFill>
                <a:srgbClr val="0060A6"/>
              </a:solidFill>
              <a:latin typeface="Verdana"/>
              <a:ea typeface="Verdana"/>
              <a:cs typeface="Verdana"/>
              <a:sym typeface="Arial"/>
            </a:endParaRPr>
          </a:p>
          <a:p>
            <a:pPr marL="180472" indent="-180472" algn="l" defTabSz="393190">
              <a:spcBef>
                <a:spcPts val="100"/>
              </a:spcBef>
              <a:buSzPct val="100000"/>
              <a:buFontTx/>
              <a:buChar char="•"/>
              <a:defRPr sz="1800">
                <a:solidFill>
                  <a:srgbClr val="0060A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sz="1800" dirty="0" err="1">
                <a:solidFill>
                  <a:srgbClr val="0060A6"/>
                </a:solidFill>
                <a:latin typeface="Verdana"/>
                <a:ea typeface="Verdana"/>
                <a:cs typeface="Verdana"/>
              </a:rPr>
              <a:t>Regeling</a:t>
            </a:r>
            <a:r>
              <a:rPr sz="1800" dirty="0">
                <a:solidFill>
                  <a:srgbClr val="0060A6"/>
                </a:solidFill>
                <a:latin typeface="Verdana"/>
                <a:ea typeface="Verdana"/>
                <a:cs typeface="Verdana"/>
              </a:rPr>
              <a:t> </a:t>
            </a:r>
            <a:r>
              <a:rPr sz="1800" dirty="0" err="1">
                <a:solidFill>
                  <a:srgbClr val="0060A6"/>
                </a:solidFill>
                <a:latin typeface="Verdana"/>
                <a:ea typeface="Verdana"/>
                <a:cs typeface="Verdana"/>
              </a:rPr>
              <a:t>onbemande</a:t>
            </a:r>
            <a:r>
              <a:rPr sz="1800" dirty="0">
                <a:solidFill>
                  <a:srgbClr val="0060A6"/>
                </a:solidFill>
                <a:latin typeface="Verdana"/>
                <a:ea typeface="Verdana"/>
                <a:cs typeface="Verdana"/>
              </a:rPr>
              <a:t> </a:t>
            </a:r>
            <a:r>
              <a:rPr sz="1800" dirty="0" err="1">
                <a:solidFill>
                  <a:srgbClr val="0060A6"/>
                </a:solidFill>
                <a:latin typeface="Verdana"/>
                <a:ea typeface="Verdana"/>
                <a:cs typeface="Verdana"/>
              </a:rPr>
              <a:t>luchtvaartuigen</a:t>
            </a:r>
            <a:endParaRPr sz="1800" dirty="0">
              <a:solidFill>
                <a:srgbClr val="0060A6"/>
              </a:solidFill>
              <a:latin typeface="Verdana"/>
              <a:ea typeface="Verdana"/>
              <a:cs typeface="Verdana"/>
            </a:endParaRPr>
          </a:p>
          <a:p>
            <a:pPr marL="180472" indent="-180472" algn="l" defTabSz="393190">
              <a:spcBef>
                <a:spcPts val="100"/>
              </a:spcBef>
              <a:buSzPct val="100000"/>
              <a:buFontTx/>
              <a:buChar char="•"/>
              <a:defRPr sz="1800">
                <a:solidFill>
                  <a:srgbClr val="0060A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sz="1800" dirty="0" err="1">
                <a:solidFill>
                  <a:srgbClr val="0060A6"/>
                </a:solidFill>
                <a:latin typeface="Verdana"/>
                <a:ea typeface="Verdana"/>
                <a:cs typeface="Verdana"/>
              </a:rPr>
              <a:t>Regeling</a:t>
            </a:r>
            <a:r>
              <a:rPr sz="1800" dirty="0">
                <a:solidFill>
                  <a:srgbClr val="0060A6"/>
                </a:solidFill>
                <a:latin typeface="Verdana"/>
                <a:ea typeface="Verdana"/>
                <a:cs typeface="Verdana"/>
              </a:rPr>
              <a:t> </a:t>
            </a:r>
            <a:r>
              <a:rPr sz="1800" dirty="0" err="1">
                <a:solidFill>
                  <a:srgbClr val="0060A6"/>
                </a:solidFill>
                <a:latin typeface="Verdana"/>
                <a:ea typeface="Verdana"/>
                <a:cs typeface="Verdana"/>
              </a:rPr>
              <a:t>zonering</a:t>
            </a:r>
            <a:r>
              <a:rPr sz="1800" dirty="0">
                <a:solidFill>
                  <a:srgbClr val="0060A6"/>
                </a:solidFill>
                <a:latin typeface="Verdana"/>
                <a:ea typeface="Verdana"/>
                <a:cs typeface="Verdana"/>
              </a:rPr>
              <a:t> </a:t>
            </a:r>
            <a:r>
              <a:rPr sz="1800" dirty="0" err="1">
                <a:solidFill>
                  <a:srgbClr val="0060A6"/>
                </a:solidFill>
                <a:latin typeface="Verdana"/>
                <a:ea typeface="Verdana"/>
                <a:cs typeface="Verdana"/>
              </a:rPr>
              <a:t>onbemande</a:t>
            </a:r>
            <a:r>
              <a:rPr sz="1800" dirty="0">
                <a:solidFill>
                  <a:srgbClr val="0060A6"/>
                </a:solidFill>
                <a:latin typeface="Verdana"/>
                <a:ea typeface="Verdana"/>
                <a:cs typeface="Verdana"/>
              </a:rPr>
              <a:t> </a:t>
            </a:r>
            <a:r>
              <a:rPr sz="1800" dirty="0" err="1">
                <a:solidFill>
                  <a:srgbClr val="0060A6"/>
                </a:solidFill>
                <a:latin typeface="Verdana"/>
                <a:ea typeface="Verdana"/>
                <a:cs typeface="Verdana"/>
              </a:rPr>
              <a:t>luchtvaartuigen</a:t>
            </a:r>
            <a:endParaRPr sz="1800" dirty="0">
              <a:solidFill>
                <a:srgbClr val="0060A6"/>
              </a:solidFill>
              <a:latin typeface="Verdana"/>
              <a:ea typeface="Verdana"/>
              <a:cs typeface="Verdana"/>
            </a:endParaRPr>
          </a:p>
          <a:p>
            <a:pPr marL="180472" indent="-180472" algn="l" defTabSz="393190">
              <a:spcBef>
                <a:spcPts val="100"/>
              </a:spcBef>
              <a:buSzPct val="100000"/>
              <a:buFontTx/>
              <a:buChar char="•"/>
              <a:defRPr sz="1800">
                <a:solidFill>
                  <a:srgbClr val="0060A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sz="1800" dirty="0" err="1">
                <a:solidFill>
                  <a:srgbClr val="0060A6"/>
                </a:solidFill>
                <a:latin typeface="Verdana"/>
                <a:ea typeface="Verdana"/>
                <a:cs typeface="Verdana"/>
              </a:rPr>
              <a:t>Regeling</a:t>
            </a:r>
            <a:r>
              <a:rPr sz="1800" dirty="0">
                <a:solidFill>
                  <a:srgbClr val="0060A6"/>
                </a:solidFill>
                <a:latin typeface="Verdana"/>
                <a:ea typeface="Verdana"/>
                <a:cs typeface="Verdana"/>
              </a:rPr>
              <a:t> </a:t>
            </a:r>
            <a:r>
              <a:rPr sz="1800" dirty="0" err="1">
                <a:solidFill>
                  <a:srgbClr val="0060A6"/>
                </a:solidFill>
                <a:latin typeface="Verdana"/>
                <a:ea typeface="Verdana"/>
                <a:cs typeface="Verdana"/>
              </a:rPr>
              <a:t>inschrijving</a:t>
            </a:r>
            <a:r>
              <a:rPr sz="1800" dirty="0">
                <a:solidFill>
                  <a:srgbClr val="0060A6"/>
                </a:solidFill>
                <a:latin typeface="Verdana"/>
                <a:ea typeface="Verdana"/>
                <a:cs typeface="Verdana"/>
              </a:rPr>
              <a:t> </a:t>
            </a:r>
            <a:r>
              <a:rPr sz="1800" dirty="0" err="1">
                <a:solidFill>
                  <a:srgbClr val="0060A6"/>
                </a:solidFill>
                <a:latin typeface="Verdana"/>
                <a:ea typeface="Verdana"/>
                <a:cs typeface="Verdana"/>
              </a:rPr>
              <a:t>Nederlandse</a:t>
            </a:r>
            <a:r>
              <a:rPr sz="1800" dirty="0">
                <a:solidFill>
                  <a:srgbClr val="0060A6"/>
                </a:solidFill>
                <a:latin typeface="Verdana"/>
                <a:ea typeface="Verdana"/>
                <a:cs typeface="Verdana"/>
              </a:rPr>
              <a:t> </a:t>
            </a:r>
            <a:r>
              <a:rPr sz="1800" dirty="0" err="1">
                <a:solidFill>
                  <a:srgbClr val="0060A6"/>
                </a:solidFill>
                <a:latin typeface="Verdana"/>
                <a:ea typeface="Verdana"/>
                <a:cs typeface="Verdana"/>
              </a:rPr>
              <a:t>burgerluchtvaartuigen</a:t>
            </a:r>
            <a:endParaRPr sz="1800" dirty="0">
              <a:solidFill>
                <a:srgbClr val="0060A6"/>
              </a:solidFill>
              <a:latin typeface="Verdana"/>
              <a:ea typeface="Verdana"/>
              <a:cs typeface="Verdana"/>
            </a:endParaRPr>
          </a:p>
          <a:p>
            <a:pPr marL="180472" indent="-180472" algn="l" defTabSz="393190">
              <a:spcBef>
                <a:spcPts val="100"/>
              </a:spcBef>
              <a:buSzPct val="100000"/>
              <a:buFontTx/>
              <a:buChar char="•"/>
              <a:defRPr sz="1800">
                <a:solidFill>
                  <a:srgbClr val="0060A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sz="1800" dirty="0" err="1">
                <a:solidFill>
                  <a:srgbClr val="0060A6"/>
                </a:solidFill>
                <a:latin typeface="Verdana"/>
                <a:ea typeface="Verdana"/>
                <a:cs typeface="Verdana"/>
              </a:rPr>
              <a:t>Regeling</a:t>
            </a:r>
            <a:r>
              <a:rPr sz="1800" dirty="0">
                <a:solidFill>
                  <a:srgbClr val="0060A6"/>
                </a:solidFill>
                <a:latin typeface="Verdana"/>
                <a:ea typeface="Verdana"/>
                <a:cs typeface="Verdana"/>
              </a:rPr>
              <a:t> </a:t>
            </a:r>
            <a:r>
              <a:rPr sz="1800" dirty="0" err="1">
                <a:solidFill>
                  <a:srgbClr val="0060A6"/>
                </a:solidFill>
                <a:latin typeface="Verdana"/>
                <a:ea typeface="Verdana"/>
                <a:cs typeface="Verdana"/>
              </a:rPr>
              <a:t>opleidingsinstellingen</a:t>
            </a:r>
            <a:r>
              <a:rPr sz="1800" dirty="0">
                <a:solidFill>
                  <a:srgbClr val="0060A6"/>
                </a:solidFill>
                <a:latin typeface="Verdana"/>
                <a:ea typeface="Verdana"/>
                <a:cs typeface="Verdana"/>
              </a:rPr>
              <a:t> </a:t>
            </a:r>
            <a:r>
              <a:rPr sz="1800" dirty="0" err="1">
                <a:solidFill>
                  <a:srgbClr val="0060A6"/>
                </a:solidFill>
                <a:latin typeface="Verdana"/>
                <a:ea typeface="Verdana"/>
                <a:cs typeface="Verdana"/>
              </a:rPr>
              <a:t>voor</a:t>
            </a:r>
            <a:r>
              <a:rPr sz="1800" dirty="0">
                <a:solidFill>
                  <a:srgbClr val="0060A6"/>
                </a:solidFill>
                <a:latin typeface="Verdana"/>
                <a:ea typeface="Verdana"/>
                <a:cs typeface="Verdana"/>
              </a:rPr>
              <a:t> </a:t>
            </a:r>
            <a:r>
              <a:rPr sz="1800" dirty="0" err="1">
                <a:solidFill>
                  <a:srgbClr val="0060A6"/>
                </a:solidFill>
                <a:latin typeface="Verdana"/>
                <a:ea typeface="Verdana"/>
                <a:cs typeface="Verdana"/>
              </a:rPr>
              <a:t>luchtvarenden</a:t>
            </a:r>
            <a:r>
              <a:rPr sz="1800" dirty="0">
                <a:solidFill>
                  <a:srgbClr val="0060A6"/>
                </a:solidFill>
                <a:latin typeface="Verdana"/>
                <a:ea typeface="Verdana"/>
                <a:cs typeface="Verdana"/>
              </a:rPr>
              <a:t> 2001</a:t>
            </a:r>
          </a:p>
          <a:p>
            <a:pPr marL="180472" indent="-180472" algn="l" defTabSz="393190">
              <a:spcBef>
                <a:spcPts val="100"/>
              </a:spcBef>
              <a:buSzPct val="100000"/>
              <a:buFontTx/>
              <a:buChar char="•"/>
              <a:defRPr sz="1800">
                <a:solidFill>
                  <a:srgbClr val="0060A6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sz="1800" dirty="0">
              <a:solidFill>
                <a:srgbClr val="0060A6"/>
              </a:solidFill>
              <a:latin typeface="Verdana"/>
              <a:ea typeface="Verdana"/>
              <a:cs typeface="Verdana"/>
            </a:endParaRPr>
          </a:p>
          <a:p>
            <a:pPr marL="180472" indent="-180472" algn="l" defTabSz="393190">
              <a:spcBef>
                <a:spcPts val="100"/>
              </a:spcBef>
              <a:buSzPct val="100000"/>
              <a:buFontTx/>
              <a:buChar char="•"/>
              <a:defRPr sz="1800">
                <a:solidFill>
                  <a:srgbClr val="0060A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sz="1800" dirty="0" err="1">
                <a:solidFill>
                  <a:srgbClr val="0060A6"/>
                </a:solidFill>
                <a:latin typeface="Verdana"/>
                <a:ea typeface="Verdana"/>
                <a:cs typeface="Verdana"/>
              </a:rPr>
              <a:t>Beleidsregeling</a:t>
            </a:r>
            <a:r>
              <a:rPr sz="1800" dirty="0">
                <a:solidFill>
                  <a:srgbClr val="0060A6"/>
                </a:solidFill>
                <a:latin typeface="Verdana"/>
                <a:ea typeface="Verdana"/>
                <a:cs typeface="Verdana"/>
              </a:rPr>
              <a:t> micro- </a:t>
            </a:r>
            <a:r>
              <a:rPr sz="1800" dirty="0" err="1">
                <a:solidFill>
                  <a:srgbClr val="0060A6"/>
                </a:solidFill>
                <a:latin typeface="Verdana"/>
                <a:ea typeface="Verdana"/>
                <a:cs typeface="Verdana"/>
              </a:rPr>
              <a:t>en</a:t>
            </a:r>
            <a:r>
              <a:rPr sz="1800" dirty="0">
                <a:solidFill>
                  <a:srgbClr val="0060A6"/>
                </a:solidFill>
                <a:latin typeface="Verdana"/>
                <a:ea typeface="Verdana"/>
                <a:cs typeface="Verdana"/>
              </a:rPr>
              <a:t> mini- drones</a:t>
            </a:r>
          </a:p>
        </p:txBody>
      </p:sp>
      <p:sp>
        <p:nvSpPr>
          <p:cNvPr id="126" name="JURIDISCH KADER"/>
          <p:cNvSpPr txBox="1"/>
          <p:nvPr/>
        </p:nvSpPr>
        <p:spPr>
          <a:xfrm>
            <a:off x="9846102" y="829868"/>
            <a:ext cx="2339978" cy="482601"/>
          </a:xfrm>
          <a:prstGeom prst="rect">
            <a:avLst/>
          </a:prstGeom>
          <a:solidFill>
            <a:schemeClr val="accent1">
              <a:lumOff val="-7647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Regels</a:t>
            </a:r>
          </a:p>
        </p:txBody>
      </p:sp>
      <p:pic>
        <p:nvPicPr>
          <p:cNvPr id="127" name="Ministerie-van-Infrastructuur-en-Waterstaat.jpg" descr="Ministerie-van-Infrastructuur-en-Waterstaat.jpg"/>
          <p:cNvPicPr>
            <a:picLocks noChangeAspect="1"/>
          </p:cNvPicPr>
          <p:nvPr/>
        </p:nvPicPr>
        <p:blipFill>
          <a:blip r:embed="rId5">
            <a:extLst/>
          </a:blip>
          <a:srcRect l="14712" t="18421" r="14712" b="29480"/>
          <a:stretch>
            <a:fillRect/>
          </a:stretch>
        </p:blipFill>
        <p:spPr>
          <a:xfrm>
            <a:off x="9355091" y="6522683"/>
            <a:ext cx="2592925" cy="12760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1280px-Europese_Commissie_logo_NL.svg.png" descr="1280px-Europese_Commissie_logo_NL.svg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355091" y="4440091"/>
            <a:ext cx="2339977" cy="16251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EASA_Logo.png" descr="EASA_Logo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355091" y="2950501"/>
            <a:ext cx="2339977" cy="7884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drone.jpg" descr="dron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1568669" flipH="1">
            <a:off x="774339" y="61000"/>
            <a:ext cx="2409302" cy="2409302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JURIDISCH KADER"/>
          <p:cNvSpPr txBox="1"/>
          <p:nvPr/>
        </p:nvSpPr>
        <p:spPr>
          <a:xfrm>
            <a:off x="2974008" y="1822736"/>
            <a:ext cx="7992889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solidFill>
                  <a:srgbClr val="0060A6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Van Nationaal naar Europees</a:t>
            </a:r>
          </a:p>
        </p:txBody>
      </p:sp>
      <p:pic>
        <p:nvPicPr>
          <p:cNvPr id="133" name="Rijkslint" descr="Rijkslint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7743" y="8405192"/>
            <a:ext cx="467997" cy="15838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ILT" descr="ILT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1799" y="8333184"/>
            <a:ext cx="2339976" cy="1582836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Rechthoek 2"/>
          <p:cNvSpPr txBox="1"/>
          <p:nvPr/>
        </p:nvSpPr>
        <p:spPr>
          <a:xfrm>
            <a:off x="1389832" y="2788566"/>
            <a:ext cx="10729192" cy="571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147446" indent="-147446" algn="l" defTabSz="393190">
              <a:spcBef>
                <a:spcPts val="300"/>
              </a:spcBef>
              <a:defRPr sz="2000" b="1">
                <a:solidFill>
                  <a:srgbClr val="0060A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/>
              <a:t>EU </a:t>
            </a:r>
            <a:r>
              <a:rPr dirty="0" err="1"/>
              <a:t>Verordening</a:t>
            </a:r>
            <a:r>
              <a:rPr dirty="0"/>
              <a:t> 2019/947:</a:t>
            </a:r>
            <a:endParaRPr sz="2100" dirty="0">
              <a:latin typeface="Arial"/>
              <a:ea typeface="Arial"/>
              <a:cs typeface="Arial"/>
              <a:sym typeface="Arial"/>
            </a:endParaRPr>
          </a:p>
          <a:p>
            <a:pPr marL="147446" indent="-147446" algn="l" defTabSz="393190">
              <a:spcBef>
                <a:spcPts val="300"/>
              </a:spcBef>
              <a:defRPr sz="2000">
                <a:solidFill>
                  <a:srgbClr val="0060A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/>
              <a:t>Regels </a:t>
            </a:r>
            <a:r>
              <a:rPr dirty="0" err="1"/>
              <a:t>en</a:t>
            </a:r>
            <a:r>
              <a:rPr dirty="0"/>
              <a:t> procedures </a:t>
            </a:r>
            <a:r>
              <a:rPr dirty="0" err="1"/>
              <a:t>voor</a:t>
            </a:r>
            <a:r>
              <a:rPr dirty="0"/>
              <a:t> de </a:t>
            </a:r>
            <a:r>
              <a:rPr dirty="0" err="1"/>
              <a:t>exploitatie</a:t>
            </a:r>
            <a:r>
              <a:rPr dirty="0"/>
              <a:t> van </a:t>
            </a:r>
            <a:r>
              <a:rPr dirty="0" err="1"/>
              <a:t>onbemande</a:t>
            </a:r>
            <a:r>
              <a:rPr dirty="0"/>
              <a:t> </a:t>
            </a:r>
            <a:r>
              <a:rPr dirty="0" err="1"/>
              <a:t>luchtvaartuigen</a:t>
            </a:r>
            <a:endParaRPr sz="2100" dirty="0">
              <a:latin typeface="Arial"/>
              <a:ea typeface="Arial"/>
              <a:cs typeface="Arial"/>
              <a:sym typeface="Arial"/>
            </a:endParaRPr>
          </a:p>
          <a:p>
            <a:pPr marL="147446" indent="-147446" algn="l" defTabSz="393190">
              <a:spcBef>
                <a:spcPts val="300"/>
              </a:spcBef>
              <a:defRPr sz="2100">
                <a:solidFill>
                  <a:srgbClr val="0060A6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100" dirty="0">
              <a:latin typeface="Arial"/>
              <a:ea typeface="Arial"/>
              <a:cs typeface="Arial"/>
              <a:sym typeface="Arial"/>
            </a:endParaRPr>
          </a:p>
          <a:p>
            <a:pPr marL="147446" indent="-147446" algn="l" defTabSz="393190">
              <a:spcBef>
                <a:spcPts val="300"/>
              </a:spcBef>
              <a:defRPr sz="2000" b="1">
                <a:solidFill>
                  <a:srgbClr val="0060A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/>
              <a:t>Artikel</a:t>
            </a:r>
            <a:r>
              <a:rPr dirty="0"/>
              <a:t> 21</a:t>
            </a:r>
            <a:endParaRPr sz="2100" dirty="0">
              <a:latin typeface="Arial"/>
              <a:ea typeface="Arial"/>
              <a:cs typeface="Arial"/>
              <a:sym typeface="Arial"/>
            </a:endParaRPr>
          </a:p>
          <a:p>
            <a:pPr marL="147446" indent="-147446" algn="l" defTabSz="393190">
              <a:spcBef>
                <a:spcPts val="300"/>
              </a:spcBef>
              <a:defRPr sz="2000">
                <a:solidFill>
                  <a:srgbClr val="0060A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/>
              <a:t>Aanpassing</a:t>
            </a:r>
            <a:r>
              <a:rPr dirty="0"/>
              <a:t> van </a:t>
            </a:r>
            <a:r>
              <a:rPr dirty="0" err="1"/>
              <a:t>vergunningen</a:t>
            </a:r>
            <a:r>
              <a:rPr dirty="0"/>
              <a:t>, </a:t>
            </a:r>
            <a:r>
              <a:rPr dirty="0" err="1"/>
              <a:t>verklaringen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certificaten</a:t>
            </a:r>
            <a:r>
              <a:rPr dirty="0"/>
              <a:t/>
            </a:r>
            <a:br>
              <a:rPr dirty="0"/>
            </a:br>
            <a:endParaRPr sz="2100" dirty="0">
              <a:latin typeface="Arial"/>
              <a:ea typeface="Arial"/>
              <a:cs typeface="Arial"/>
              <a:sym typeface="Arial"/>
            </a:endParaRPr>
          </a:p>
          <a:p>
            <a:pPr marL="342900" indent="-342900" algn="l" defTabSz="457200">
              <a:buSzPct val="100000"/>
              <a:buAutoNum type="arabicPeriod"/>
              <a:defRPr sz="1800">
                <a:solidFill>
                  <a:schemeClr val="accent1">
                    <a:lumOff val="-7647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/>
              <a:t>Aan UAS-</a:t>
            </a:r>
            <a:r>
              <a:rPr dirty="0" err="1"/>
              <a:t>exploitanten</a:t>
            </a:r>
            <a:r>
              <a:rPr dirty="0"/>
              <a:t> </a:t>
            </a:r>
            <a:r>
              <a:rPr dirty="0" err="1"/>
              <a:t>afgegeven</a:t>
            </a:r>
            <a:r>
              <a:rPr dirty="0"/>
              <a:t> </a:t>
            </a:r>
            <a:r>
              <a:rPr dirty="0" err="1"/>
              <a:t>vergunningen</a:t>
            </a:r>
            <a:r>
              <a:rPr dirty="0"/>
              <a:t>, </a:t>
            </a:r>
            <a:r>
              <a:rPr dirty="0" err="1"/>
              <a:t>vaardigheidscertificaten</a:t>
            </a:r>
            <a:r>
              <a:rPr dirty="0"/>
              <a:t> van </a:t>
            </a:r>
            <a:r>
              <a:rPr dirty="0" err="1"/>
              <a:t>piloten</a:t>
            </a:r>
            <a:r>
              <a:rPr dirty="0"/>
              <a:t> op </a:t>
            </a:r>
            <a:r>
              <a:rPr dirty="0" err="1"/>
              <a:t>afstand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verklaringen</a:t>
            </a:r>
            <a:r>
              <a:rPr dirty="0"/>
              <a:t> van UAS-</a:t>
            </a:r>
            <a:r>
              <a:rPr dirty="0" err="1"/>
              <a:t>exploitanten</a:t>
            </a:r>
            <a:r>
              <a:rPr dirty="0"/>
              <a:t> of </a:t>
            </a:r>
            <a:r>
              <a:rPr dirty="0" err="1"/>
              <a:t>gelijkwaardige</a:t>
            </a:r>
            <a:r>
              <a:rPr dirty="0"/>
              <a:t> </a:t>
            </a:r>
            <a:r>
              <a:rPr dirty="0" err="1"/>
              <a:t>documenten</a:t>
            </a:r>
            <a:r>
              <a:rPr dirty="0"/>
              <a:t>, </a:t>
            </a:r>
            <a:r>
              <a:rPr dirty="0" err="1"/>
              <a:t>afgegeven</a:t>
            </a:r>
            <a:r>
              <a:rPr dirty="0"/>
              <a:t> op basis van </a:t>
            </a:r>
            <a:r>
              <a:rPr dirty="0" err="1"/>
              <a:t>nationale</a:t>
            </a:r>
            <a:r>
              <a:rPr dirty="0"/>
              <a:t> </a:t>
            </a:r>
            <a:r>
              <a:rPr dirty="0" err="1"/>
              <a:t>wetgeving</a:t>
            </a:r>
            <a:r>
              <a:rPr dirty="0"/>
              <a:t>, </a:t>
            </a:r>
            <a:r>
              <a:rPr dirty="0" err="1"/>
              <a:t>blijven</a:t>
            </a:r>
            <a:r>
              <a:rPr dirty="0"/>
              <a:t> </a:t>
            </a:r>
            <a:r>
              <a:rPr dirty="0" err="1"/>
              <a:t>geldig</a:t>
            </a:r>
            <a:r>
              <a:rPr dirty="0"/>
              <a:t> tot 1 </a:t>
            </a:r>
            <a:r>
              <a:rPr dirty="0" err="1"/>
              <a:t>januari</a:t>
            </a:r>
            <a:r>
              <a:rPr dirty="0"/>
              <a:t> 2022.</a:t>
            </a:r>
            <a:br>
              <a:rPr dirty="0"/>
            </a:br>
            <a:endParaRPr dirty="0"/>
          </a:p>
          <a:p>
            <a:pPr marL="342900" indent="-342900" algn="l" defTabSz="457200">
              <a:buSzPct val="100000"/>
              <a:buAutoNum type="arabicPeriod"/>
              <a:defRPr sz="1800">
                <a:solidFill>
                  <a:schemeClr val="accent1">
                    <a:lumOff val="-7647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/>
              <a:t>Vóór</a:t>
            </a:r>
            <a:r>
              <a:rPr dirty="0"/>
              <a:t> 1 </a:t>
            </a:r>
            <a:r>
              <a:rPr dirty="0" err="1"/>
              <a:t>januari</a:t>
            </a:r>
            <a:r>
              <a:rPr dirty="0"/>
              <a:t> 2022 </a:t>
            </a:r>
            <a:r>
              <a:rPr dirty="0" err="1"/>
              <a:t>moeten</a:t>
            </a:r>
            <a:r>
              <a:rPr dirty="0"/>
              <a:t> de </a:t>
            </a:r>
            <a:r>
              <a:rPr dirty="0" err="1"/>
              <a:t>lidstaten</a:t>
            </a:r>
            <a:r>
              <a:rPr dirty="0"/>
              <a:t> </a:t>
            </a:r>
            <a:r>
              <a:rPr dirty="0" err="1"/>
              <a:t>hun</a:t>
            </a:r>
            <a:r>
              <a:rPr dirty="0"/>
              <a:t> </a:t>
            </a:r>
            <a:r>
              <a:rPr dirty="0" err="1"/>
              <a:t>bestaande</a:t>
            </a:r>
            <a:r>
              <a:rPr dirty="0"/>
              <a:t> </a:t>
            </a:r>
            <a:r>
              <a:rPr dirty="0" err="1"/>
              <a:t>vaardigheidscertificaten</a:t>
            </a:r>
            <a:r>
              <a:rPr dirty="0"/>
              <a:t> van </a:t>
            </a:r>
            <a:r>
              <a:rPr dirty="0" err="1"/>
              <a:t>piloten</a:t>
            </a:r>
            <a:r>
              <a:rPr dirty="0"/>
              <a:t> op </a:t>
            </a:r>
            <a:r>
              <a:rPr dirty="0" err="1"/>
              <a:t>afstand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hun</a:t>
            </a:r>
            <a:r>
              <a:rPr dirty="0"/>
              <a:t> </a:t>
            </a:r>
            <a:r>
              <a:rPr dirty="0" err="1"/>
              <a:t>vergunningen</a:t>
            </a:r>
            <a:r>
              <a:rPr dirty="0"/>
              <a:t> of </a:t>
            </a:r>
            <a:r>
              <a:rPr dirty="0" err="1"/>
              <a:t>verklaringen</a:t>
            </a:r>
            <a:r>
              <a:rPr dirty="0"/>
              <a:t> UAS-</a:t>
            </a:r>
            <a:r>
              <a:rPr dirty="0" err="1"/>
              <a:t>exploitanten</a:t>
            </a:r>
            <a:r>
              <a:rPr dirty="0"/>
              <a:t>, of </a:t>
            </a:r>
            <a:r>
              <a:rPr dirty="0" err="1"/>
              <a:t>gelijkwaardige</a:t>
            </a:r>
            <a:r>
              <a:rPr dirty="0"/>
              <a:t> </a:t>
            </a:r>
            <a:r>
              <a:rPr dirty="0" err="1"/>
              <a:t>documenten</a:t>
            </a:r>
            <a:r>
              <a:rPr dirty="0"/>
              <a:t>, </a:t>
            </a:r>
            <a:r>
              <a:rPr dirty="0" err="1"/>
              <a:t>omzetten</a:t>
            </a:r>
            <a:r>
              <a:rPr dirty="0"/>
              <a:t>, met </a:t>
            </a:r>
            <a:r>
              <a:rPr dirty="0" err="1"/>
              <a:t>inbegrip</a:t>
            </a:r>
            <a:r>
              <a:rPr dirty="0"/>
              <a:t> van die </a:t>
            </a:r>
            <a:r>
              <a:rPr dirty="0" err="1"/>
              <a:t>welke</a:t>
            </a:r>
            <a:r>
              <a:rPr dirty="0"/>
              <a:t> tot die datum </a:t>
            </a:r>
            <a:r>
              <a:rPr dirty="0" err="1"/>
              <a:t>zijn</a:t>
            </a:r>
            <a:r>
              <a:rPr dirty="0"/>
              <a:t> </a:t>
            </a:r>
            <a:r>
              <a:rPr dirty="0" err="1"/>
              <a:t>afgegeven</a:t>
            </a:r>
            <a:r>
              <a:rPr dirty="0"/>
              <a:t>, </a:t>
            </a:r>
            <a:r>
              <a:rPr dirty="0" err="1"/>
              <a:t>overeenkomstig</a:t>
            </a:r>
            <a:r>
              <a:rPr dirty="0"/>
              <a:t> </a:t>
            </a:r>
            <a:r>
              <a:rPr dirty="0" err="1"/>
              <a:t>deze</a:t>
            </a:r>
            <a:r>
              <a:rPr dirty="0"/>
              <a:t> </a:t>
            </a:r>
            <a:r>
              <a:rPr dirty="0" err="1"/>
              <a:t>verordening</a:t>
            </a:r>
            <a:r>
              <a:rPr dirty="0"/>
              <a:t>.</a:t>
            </a:r>
            <a:br>
              <a:rPr dirty="0"/>
            </a:br>
            <a:endParaRPr dirty="0"/>
          </a:p>
          <a:p>
            <a:pPr marL="342900" indent="-342900" algn="l" defTabSz="457200">
              <a:buSzPct val="100000"/>
              <a:buAutoNum type="arabicPeriod"/>
              <a:defRPr sz="1800">
                <a:solidFill>
                  <a:schemeClr val="accent1">
                    <a:lumOff val="-7647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/>
              <a:t>Onverminderd</a:t>
            </a:r>
            <a:r>
              <a:rPr dirty="0"/>
              <a:t> </a:t>
            </a:r>
            <a:r>
              <a:rPr dirty="0" err="1"/>
              <a:t>artikel</a:t>
            </a:r>
            <a:r>
              <a:rPr dirty="0"/>
              <a:t> 14 </a:t>
            </a:r>
            <a:r>
              <a:rPr dirty="0" err="1"/>
              <a:t>mogen</a:t>
            </a:r>
            <a:r>
              <a:rPr dirty="0"/>
              <a:t> UAS-</a:t>
            </a:r>
            <a:r>
              <a:rPr dirty="0" err="1"/>
              <a:t>vluchtuitvoeringen</a:t>
            </a:r>
            <a:r>
              <a:rPr dirty="0"/>
              <a:t> in het </a:t>
            </a:r>
            <a:r>
              <a:rPr dirty="0" err="1"/>
              <a:t>kader</a:t>
            </a:r>
            <a:r>
              <a:rPr dirty="0"/>
              <a:t> van </a:t>
            </a:r>
            <a:r>
              <a:rPr dirty="0" err="1"/>
              <a:t>modelluchtvaartuigclubs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-</a:t>
            </a:r>
            <a:r>
              <a:rPr dirty="0" err="1"/>
              <a:t>verenigingen</a:t>
            </a:r>
            <a:r>
              <a:rPr dirty="0"/>
              <a:t> </a:t>
            </a:r>
            <a:r>
              <a:rPr dirty="0" err="1"/>
              <a:t>blijven</a:t>
            </a:r>
            <a:r>
              <a:rPr dirty="0"/>
              <a:t> </a:t>
            </a:r>
            <a:r>
              <a:rPr dirty="0" err="1"/>
              <a:t>plaatsvinden</a:t>
            </a:r>
            <a:r>
              <a:rPr dirty="0"/>
              <a:t> </a:t>
            </a:r>
            <a:r>
              <a:rPr dirty="0" err="1"/>
              <a:t>overeenkomstig</a:t>
            </a:r>
            <a:r>
              <a:rPr dirty="0"/>
              <a:t> </a:t>
            </a:r>
            <a:r>
              <a:rPr dirty="0" err="1"/>
              <a:t>nationale</a:t>
            </a:r>
            <a:r>
              <a:rPr dirty="0"/>
              <a:t> regels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zonder</a:t>
            </a:r>
            <a:r>
              <a:rPr dirty="0"/>
              <a:t> </a:t>
            </a:r>
            <a:r>
              <a:rPr dirty="0" err="1"/>
              <a:t>dat</a:t>
            </a:r>
            <a:r>
              <a:rPr dirty="0"/>
              <a:t> </a:t>
            </a:r>
            <a:r>
              <a:rPr dirty="0" err="1"/>
              <a:t>een</a:t>
            </a:r>
            <a:r>
              <a:rPr dirty="0"/>
              <a:t> </a:t>
            </a:r>
            <a:r>
              <a:rPr dirty="0" err="1"/>
              <a:t>vergunning</a:t>
            </a:r>
            <a:r>
              <a:rPr dirty="0"/>
              <a:t> </a:t>
            </a:r>
            <a:r>
              <a:rPr dirty="0" err="1"/>
              <a:t>overeenkomstig</a:t>
            </a:r>
            <a:r>
              <a:rPr dirty="0"/>
              <a:t> </a:t>
            </a:r>
            <a:r>
              <a:rPr dirty="0" err="1"/>
              <a:t>artikel</a:t>
            </a:r>
            <a:r>
              <a:rPr dirty="0"/>
              <a:t> 16 </a:t>
            </a:r>
            <a:r>
              <a:rPr dirty="0" err="1"/>
              <a:t>vereist</a:t>
            </a:r>
            <a:r>
              <a:rPr dirty="0"/>
              <a:t> is, tot 1 </a:t>
            </a:r>
            <a:r>
              <a:rPr dirty="0" err="1"/>
              <a:t>januari</a:t>
            </a:r>
            <a:r>
              <a:rPr dirty="0"/>
              <a:t> 2023.</a:t>
            </a:r>
          </a:p>
        </p:txBody>
      </p:sp>
      <p:sp>
        <p:nvSpPr>
          <p:cNvPr id="136" name="JURIDISCH KADER"/>
          <p:cNvSpPr txBox="1"/>
          <p:nvPr/>
        </p:nvSpPr>
        <p:spPr>
          <a:xfrm>
            <a:off x="9846102" y="829868"/>
            <a:ext cx="2339978" cy="482601"/>
          </a:xfrm>
          <a:prstGeom prst="rect">
            <a:avLst/>
          </a:prstGeom>
          <a:solidFill>
            <a:schemeClr val="accent1">
              <a:lumOff val="-7647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Regels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drone.jpg" descr="dron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1568669" flipH="1">
            <a:off x="774339" y="61000"/>
            <a:ext cx="2409302" cy="2409302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JURIDISCH KADER"/>
          <p:cNvSpPr txBox="1"/>
          <p:nvPr/>
        </p:nvSpPr>
        <p:spPr>
          <a:xfrm>
            <a:off x="2974008" y="1822736"/>
            <a:ext cx="7992889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solidFill>
                  <a:srgbClr val="0060A6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Van Nationaal naar Europees</a:t>
            </a:r>
          </a:p>
        </p:txBody>
      </p:sp>
      <p:pic>
        <p:nvPicPr>
          <p:cNvPr id="140" name="Rijkslint" descr="Rijkslint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7743" y="8405192"/>
            <a:ext cx="467997" cy="15838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ILT" descr="ILT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1799" y="8333184"/>
            <a:ext cx="2339976" cy="1582836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JURIDISCH KADER"/>
          <p:cNvSpPr txBox="1"/>
          <p:nvPr/>
        </p:nvSpPr>
        <p:spPr>
          <a:xfrm>
            <a:off x="9846102" y="829868"/>
            <a:ext cx="2339978" cy="482601"/>
          </a:xfrm>
          <a:prstGeom prst="rect">
            <a:avLst/>
          </a:prstGeom>
          <a:solidFill>
            <a:schemeClr val="accent1">
              <a:lumOff val="-7647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Regels</a:t>
            </a:r>
          </a:p>
        </p:txBody>
      </p:sp>
      <p:sp>
        <p:nvSpPr>
          <p:cNvPr id="143" name="Wanneer ik onder de nieuwe EU regelgeving een drone koop, dus zonder PH nummer moet ik dan nog een S-BVL aanvragen, dus met een technische keuring, of kan ik gewoon met elke drone vliegen?"/>
          <p:cNvSpPr txBox="1"/>
          <p:nvPr/>
        </p:nvSpPr>
        <p:spPr>
          <a:xfrm>
            <a:off x="815138" y="2950343"/>
            <a:ext cx="11374525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marL="317500" indent="-317500" algn="l" defTabSz="457200">
              <a:buSzPct val="100000"/>
              <a:buChar char="•"/>
              <a:defRPr sz="1800">
                <a:solidFill>
                  <a:schemeClr val="accent5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sz="2000" dirty="0" err="1"/>
              <a:t>Wanneer</a:t>
            </a:r>
            <a:r>
              <a:rPr sz="2000" dirty="0"/>
              <a:t> </a:t>
            </a:r>
            <a:r>
              <a:rPr sz="2000" dirty="0" err="1"/>
              <a:t>ik</a:t>
            </a:r>
            <a:r>
              <a:rPr sz="2000" dirty="0"/>
              <a:t> </a:t>
            </a:r>
            <a:r>
              <a:rPr sz="2000" dirty="0" err="1"/>
              <a:t>onder</a:t>
            </a:r>
            <a:r>
              <a:rPr sz="2000" dirty="0"/>
              <a:t> de </a:t>
            </a:r>
            <a:r>
              <a:rPr sz="2000" dirty="0" err="1"/>
              <a:t>nieuwe</a:t>
            </a:r>
            <a:r>
              <a:rPr sz="2000" dirty="0"/>
              <a:t> EU </a:t>
            </a:r>
            <a:r>
              <a:rPr sz="2000" dirty="0" err="1"/>
              <a:t>regelgeving</a:t>
            </a:r>
            <a:r>
              <a:rPr sz="2000" dirty="0"/>
              <a:t> </a:t>
            </a:r>
            <a:r>
              <a:rPr sz="2000" dirty="0" err="1"/>
              <a:t>een</a:t>
            </a:r>
            <a:r>
              <a:rPr sz="2000" dirty="0"/>
              <a:t> drone </a:t>
            </a:r>
            <a:r>
              <a:rPr sz="2000" dirty="0" err="1"/>
              <a:t>koop</a:t>
            </a:r>
            <a:r>
              <a:rPr sz="2000" dirty="0"/>
              <a:t>, </a:t>
            </a:r>
            <a:r>
              <a:rPr sz="2000" dirty="0" err="1"/>
              <a:t>dus</a:t>
            </a:r>
            <a:r>
              <a:rPr sz="2000" dirty="0"/>
              <a:t> </a:t>
            </a:r>
            <a:r>
              <a:rPr sz="2000" dirty="0" err="1"/>
              <a:t>zonder</a:t>
            </a:r>
            <a:r>
              <a:rPr sz="2000" dirty="0"/>
              <a:t> PH </a:t>
            </a:r>
            <a:r>
              <a:rPr sz="2000" dirty="0" err="1"/>
              <a:t>nummer</a:t>
            </a:r>
            <a:r>
              <a:rPr sz="2000" dirty="0"/>
              <a:t> </a:t>
            </a:r>
            <a:r>
              <a:rPr sz="2000" dirty="0" err="1"/>
              <a:t>moet</a:t>
            </a:r>
            <a:r>
              <a:rPr sz="2000" dirty="0"/>
              <a:t> </a:t>
            </a:r>
            <a:r>
              <a:rPr sz="2000" dirty="0" err="1"/>
              <a:t>ik</a:t>
            </a:r>
            <a:r>
              <a:rPr sz="2000" dirty="0"/>
              <a:t> </a:t>
            </a:r>
            <a:r>
              <a:rPr sz="2000" dirty="0" err="1"/>
              <a:t>dan</a:t>
            </a:r>
            <a:r>
              <a:rPr sz="2000" dirty="0"/>
              <a:t> nog </a:t>
            </a:r>
            <a:r>
              <a:rPr sz="2000" dirty="0" err="1"/>
              <a:t>een</a:t>
            </a:r>
            <a:r>
              <a:rPr sz="2000" dirty="0"/>
              <a:t> S-BVL </a:t>
            </a:r>
            <a:r>
              <a:rPr sz="2000" dirty="0" err="1"/>
              <a:t>aanvragen</a:t>
            </a:r>
            <a:r>
              <a:rPr sz="2000" dirty="0"/>
              <a:t>, </a:t>
            </a:r>
            <a:r>
              <a:rPr sz="2000" dirty="0" err="1"/>
              <a:t>dus</a:t>
            </a:r>
            <a:r>
              <a:rPr sz="2000" dirty="0"/>
              <a:t> met </a:t>
            </a:r>
            <a:r>
              <a:rPr sz="2000" dirty="0" err="1"/>
              <a:t>een</a:t>
            </a:r>
            <a:r>
              <a:rPr sz="2000" dirty="0"/>
              <a:t> </a:t>
            </a:r>
            <a:r>
              <a:rPr sz="2000" dirty="0" err="1"/>
              <a:t>technische</a:t>
            </a:r>
            <a:r>
              <a:rPr sz="2000" dirty="0"/>
              <a:t> </a:t>
            </a:r>
            <a:r>
              <a:rPr sz="2000" dirty="0" err="1"/>
              <a:t>keuring</a:t>
            </a:r>
            <a:r>
              <a:rPr sz="2000" dirty="0"/>
              <a:t>, of </a:t>
            </a:r>
            <a:r>
              <a:rPr sz="2000" dirty="0" err="1"/>
              <a:t>kan</a:t>
            </a:r>
            <a:r>
              <a:rPr sz="2000" dirty="0"/>
              <a:t> </a:t>
            </a:r>
            <a:r>
              <a:rPr sz="2000" dirty="0" err="1"/>
              <a:t>ik</a:t>
            </a:r>
            <a:r>
              <a:rPr sz="2000" dirty="0"/>
              <a:t> </a:t>
            </a:r>
            <a:r>
              <a:rPr sz="2000" dirty="0" err="1"/>
              <a:t>gewoon</a:t>
            </a:r>
            <a:r>
              <a:rPr sz="2000" dirty="0"/>
              <a:t> met </a:t>
            </a:r>
            <a:r>
              <a:rPr sz="2000" dirty="0" err="1"/>
              <a:t>elke</a:t>
            </a:r>
            <a:r>
              <a:rPr sz="2000" dirty="0"/>
              <a:t> drone </a:t>
            </a:r>
            <a:r>
              <a:rPr sz="2000" dirty="0" err="1"/>
              <a:t>vliegen</a:t>
            </a:r>
            <a:r>
              <a:rPr sz="2000" dirty="0"/>
              <a:t>?</a:t>
            </a:r>
          </a:p>
        </p:txBody>
      </p:sp>
      <p:sp>
        <p:nvSpPr>
          <p:cNvPr id="144" name="Rechthoek 2"/>
          <p:cNvSpPr txBox="1"/>
          <p:nvPr/>
        </p:nvSpPr>
        <p:spPr>
          <a:xfrm>
            <a:off x="1137804" y="4287166"/>
            <a:ext cx="10729192" cy="4565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147446" indent="-147446" algn="l" defTabSz="393190">
              <a:spcBef>
                <a:spcPts val="300"/>
              </a:spcBef>
              <a:defRPr sz="2000" b="1">
                <a:solidFill>
                  <a:srgbClr val="0060A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/>
              <a:t>Antwoord</a:t>
            </a:r>
            <a:endParaRPr dirty="0"/>
          </a:p>
          <a:p>
            <a:pPr algn="l" defTabSz="393190">
              <a:spcBef>
                <a:spcPts val="300"/>
              </a:spcBef>
              <a:defRPr sz="1800">
                <a:solidFill>
                  <a:srgbClr val="0060A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/>
              <a:t>De PH-</a:t>
            </a:r>
            <a:r>
              <a:rPr dirty="0" err="1"/>
              <a:t>registratie</a:t>
            </a:r>
            <a:r>
              <a:rPr dirty="0"/>
              <a:t>, het </a:t>
            </a:r>
            <a:r>
              <a:rPr dirty="0" err="1"/>
              <a:t>speciaal-BvL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de </a:t>
            </a:r>
            <a:r>
              <a:rPr dirty="0" err="1"/>
              <a:t>individuele</a:t>
            </a:r>
            <a:r>
              <a:rPr dirty="0"/>
              <a:t> </a:t>
            </a:r>
            <a:r>
              <a:rPr dirty="0" err="1"/>
              <a:t>keuring</a:t>
            </a:r>
            <a:r>
              <a:rPr dirty="0"/>
              <a:t> </a:t>
            </a:r>
            <a:r>
              <a:rPr dirty="0" err="1"/>
              <a:t>zijn</a:t>
            </a:r>
            <a:r>
              <a:rPr dirty="0"/>
              <a:t> </a:t>
            </a:r>
            <a:r>
              <a:rPr dirty="0" err="1"/>
              <a:t>onder</a:t>
            </a:r>
            <a:r>
              <a:rPr dirty="0"/>
              <a:t> de </a:t>
            </a:r>
            <a:r>
              <a:rPr dirty="0" err="1"/>
              <a:t>Europese</a:t>
            </a:r>
            <a:r>
              <a:rPr dirty="0"/>
              <a:t> regels </a:t>
            </a:r>
            <a:r>
              <a:rPr dirty="0" err="1"/>
              <a:t>niet</a:t>
            </a:r>
            <a:r>
              <a:rPr dirty="0"/>
              <a:t> </a:t>
            </a:r>
            <a:r>
              <a:rPr dirty="0" err="1"/>
              <a:t>nodig</a:t>
            </a:r>
            <a:r>
              <a:rPr dirty="0"/>
              <a:t> </a:t>
            </a:r>
            <a:r>
              <a:rPr dirty="0" err="1"/>
              <a:t>voor</a:t>
            </a:r>
            <a:r>
              <a:rPr dirty="0"/>
              <a:t> het </a:t>
            </a:r>
            <a:r>
              <a:rPr dirty="0" err="1"/>
              <a:t>gebruik</a:t>
            </a:r>
            <a:r>
              <a:rPr dirty="0"/>
              <a:t> van drones in de </a:t>
            </a:r>
            <a:r>
              <a:rPr dirty="0" err="1"/>
              <a:t>categorie</a:t>
            </a:r>
            <a:r>
              <a:rPr dirty="0"/>
              <a:t> </a:t>
            </a:r>
            <a:r>
              <a:rPr lang="nl-NL" dirty="0" smtClean="0"/>
              <a:t>OPEN</a:t>
            </a:r>
            <a:r>
              <a:rPr dirty="0" smtClean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een</a:t>
            </a:r>
            <a:r>
              <a:rPr dirty="0"/>
              <a:t> </a:t>
            </a:r>
            <a:r>
              <a:rPr dirty="0" err="1"/>
              <a:t>groot</a:t>
            </a:r>
            <a:r>
              <a:rPr dirty="0"/>
              <a:t> </a:t>
            </a:r>
            <a:r>
              <a:rPr dirty="0" err="1"/>
              <a:t>deel</a:t>
            </a:r>
            <a:r>
              <a:rPr dirty="0"/>
              <a:t> van de </a:t>
            </a:r>
            <a:r>
              <a:rPr dirty="0" err="1"/>
              <a:t>categorie</a:t>
            </a:r>
            <a:r>
              <a:rPr dirty="0"/>
              <a:t> </a:t>
            </a:r>
            <a:r>
              <a:rPr lang="nl-NL" dirty="0" smtClean="0"/>
              <a:t>SPECIFIEK</a:t>
            </a:r>
            <a:r>
              <a:rPr dirty="0" smtClean="0"/>
              <a:t>, </a:t>
            </a:r>
            <a:r>
              <a:rPr dirty="0"/>
              <a:t>maar u </a:t>
            </a:r>
            <a:r>
              <a:rPr dirty="0" err="1"/>
              <a:t>kunt</a:t>
            </a:r>
            <a:r>
              <a:rPr dirty="0"/>
              <a:t> </a:t>
            </a:r>
            <a:r>
              <a:rPr dirty="0" err="1"/>
              <a:t>niet</a:t>
            </a:r>
            <a:r>
              <a:rPr dirty="0"/>
              <a:t> </a:t>
            </a:r>
            <a:r>
              <a:rPr dirty="0" err="1"/>
              <a:t>zonder</a:t>
            </a:r>
            <a:r>
              <a:rPr dirty="0"/>
              <a:t> </a:t>
            </a:r>
            <a:r>
              <a:rPr dirty="0" err="1"/>
              <a:t>meer</a:t>
            </a:r>
            <a:r>
              <a:rPr dirty="0"/>
              <a:t> met </a:t>
            </a:r>
            <a:r>
              <a:rPr dirty="0" err="1"/>
              <a:t>elke</a:t>
            </a:r>
            <a:r>
              <a:rPr dirty="0"/>
              <a:t> drone </a:t>
            </a:r>
            <a:r>
              <a:rPr dirty="0" err="1"/>
              <a:t>vliegen</a:t>
            </a:r>
            <a:r>
              <a:rPr dirty="0"/>
              <a:t>.</a:t>
            </a:r>
          </a:p>
          <a:p>
            <a:pPr algn="l" defTabSz="393190">
              <a:spcBef>
                <a:spcPts val="300"/>
              </a:spcBef>
              <a:defRPr sz="1800">
                <a:solidFill>
                  <a:srgbClr val="0060A6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/>
          </a:p>
          <a:p>
            <a:pPr algn="l" defTabSz="393190">
              <a:spcBef>
                <a:spcPts val="300"/>
              </a:spcBef>
              <a:defRPr sz="1800">
                <a:solidFill>
                  <a:srgbClr val="0060A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/>
              <a:t>In de </a:t>
            </a:r>
            <a:r>
              <a:rPr lang="nl-NL" dirty="0" smtClean="0"/>
              <a:t>OPEN</a:t>
            </a:r>
            <a:r>
              <a:rPr dirty="0" smtClean="0"/>
              <a:t> </a:t>
            </a:r>
            <a:r>
              <a:rPr dirty="0" err="1"/>
              <a:t>categorie</a:t>
            </a:r>
            <a:r>
              <a:rPr dirty="0"/>
              <a:t> </a:t>
            </a:r>
            <a:r>
              <a:rPr dirty="0" err="1"/>
              <a:t>moet</a:t>
            </a:r>
            <a:r>
              <a:rPr dirty="0"/>
              <a:t> de drone van </a:t>
            </a:r>
            <a:r>
              <a:rPr dirty="0" err="1"/>
              <a:t>een</a:t>
            </a:r>
            <a:r>
              <a:rPr dirty="0"/>
              <a:t> CE-</a:t>
            </a:r>
            <a:r>
              <a:rPr dirty="0" err="1"/>
              <a:t>keurmerk</a:t>
            </a:r>
            <a:r>
              <a:rPr dirty="0"/>
              <a:t> </a:t>
            </a:r>
            <a:r>
              <a:rPr dirty="0" err="1"/>
              <a:t>zijn</a:t>
            </a:r>
            <a:r>
              <a:rPr dirty="0"/>
              <a:t> </a:t>
            </a:r>
            <a:r>
              <a:rPr dirty="0" err="1"/>
              <a:t>voorzien</a:t>
            </a:r>
            <a:r>
              <a:rPr dirty="0"/>
              <a:t>. </a:t>
            </a:r>
            <a:r>
              <a:rPr dirty="0" err="1"/>
              <a:t>Uitzonderingen</a:t>
            </a:r>
            <a:r>
              <a:rPr dirty="0"/>
              <a:t> </a:t>
            </a:r>
            <a:r>
              <a:rPr dirty="0" err="1"/>
              <a:t>worden</a:t>
            </a:r>
            <a:r>
              <a:rPr dirty="0"/>
              <a:t> zo </a:t>
            </a:r>
            <a:r>
              <a:rPr dirty="0" err="1"/>
              <a:t>besproken</a:t>
            </a:r>
            <a:r>
              <a:rPr dirty="0"/>
              <a:t>. </a:t>
            </a:r>
            <a:r>
              <a:rPr dirty="0" err="1"/>
              <a:t>Zie</a:t>
            </a:r>
            <a:r>
              <a:rPr dirty="0"/>
              <a:t> </a:t>
            </a:r>
            <a:r>
              <a:rPr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/>
              </a:rPr>
              <a:t>https://www.easa.europa.eu/document-library/general-publications/drones-information-notices</a:t>
            </a:r>
            <a:r>
              <a:rPr dirty="0"/>
              <a:t> </a:t>
            </a:r>
            <a:r>
              <a:rPr dirty="0" err="1"/>
              <a:t>voor</a:t>
            </a:r>
            <a:r>
              <a:rPr dirty="0"/>
              <a:t> de </a:t>
            </a:r>
            <a:r>
              <a:rPr dirty="0" err="1"/>
              <a:t>eisen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mogelijkheden</a:t>
            </a:r>
            <a:r>
              <a:rPr dirty="0"/>
              <a:t> van de </a:t>
            </a:r>
            <a:r>
              <a:rPr dirty="0" err="1"/>
              <a:t>verschillende</a:t>
            </a:r>
            <a:r>
              <a:rPr dirty="0"/>
              <a:t> </a:t>
            </a:r>
            <a:r>
              <a:rPr dirty="0" err="1" smtClean="0"/>
              <a:t>klassen</a:t>
            </a:r>
            <a:r>
              <a:rPr dirty="0" smtClean="0"/>
              <a:t>.</a:t>
            </a:r>
            <a:endParaRPr dirty="0"/>
          </a:p>
          <a:p>
            <a:pPr algn="l" defTabSz="393190">
              <a:spcBef>
                <a:spcPts val="300"/>
              </a:spcBef>
              <a:defRPr sz="1800">
                <a:solidFill>
                  <a:srgbClr val="0060A6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/>
          </a:p>
          <a:p>
            <a:pPr algn="l" defTabSz="393190">
              <a:spcBef>
                <a:spcPts val="300"/>
              </a:spcBef>
              <a:defRPr sz="1800">
                <a:solidFill>
                  <a:srgbClr val="0060A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/>
              <a:t>In het </a:t>
            </a:r>
            <a:r>
              <a:rPr dirty="0" err="1"/>
              <a:t>hogere</a:t>
            </a:r>
            <a:r>
              <a:rPr dirty="0"/>
              <a:t> </a:t>
            </a:r>
            <a:r>
              <a:rPr dirty="0" err="1"/>
              <a:t>risicosegment</a:t>
            </a:r>
            <a:r>
              <a:rPr dirty="0"/>
              <a:t> </a:t>
            </a:r>
            <a:r>
              <a:rPr dirty="0" err="1"/>
              <a:t>binnen</a:t>
            </a:r>
            <a:r>
              <a:rPr dirty="0"/>
              <a:t> de </a:t>
            </a:r>
            <a:r>
              <a:rPr dirty="0" err="1"/>
              <a:t>categorie</a:t>
            </a:r>
            <a:r>
              <a:rPr dirty="0"/>
              <a:t> </a:t>
            </a:r>
            <a:r>
              <a:rPr lang="nl-NL" dirty="0" smtClean="0"/>
              <a:t>SPECIFIEK</a:t>
            </a:r>
            <a:r>
              <a:rPr dirty="0" smtClean="0"/>
              <a:t> </a:t>
            </a:r>
            <a:r>
              <a:rPr lang="nl-NL" dirty="0" smtClean="0"/>
              <a:t>alsmede in de GECERTIFICEERDE CATEGORIE </a:t>
            </a:r>
            <a:r>
              <a:rPr dirty="0" err="1" smtClean="0"/>
              <a:t>moet</a:t>
            </a:r>
            <a:r>
              <a:rPr dirty="0" smtClean="0"/>
              <a:t> </a:t>
            </a:r>
            <a:r>
              <a:rPr dirty="0"/>
              <a:t>de drone </a:t>
            </a:r>
            <a:r>
              <a:rPr dirty="0" err="1"/>
              <a:t>wel</a:t>
            </a:r>
            <a:r>
              <a:rPr dirty="0"/>
              <a:t> </a:t>
            </a:r>
            <a:r>
              <a:rPr dirty="0" err="1"/>
              <a:t>zijn</a:t>
            </a:r>
            <a:r>
              <a:rPr dirty="0"/>
              <a:t> </a:t>
            </a:r>
            <a:r>
              <a:rPr dirty="0" err="1"/>
              <a:t>voorzien</a:t>
            </a:r>
            <a:r>
              <a:rPr dirty="0"/>
              <a:t> van </a:t>
            </a:r>
            <a:r>
              <a:rPr dirty="0" err="1"/>
              <a:t>een</a:t>
            </a:r>
            <a:r>
              <a:rPr dirty="0"/>
              <a:t> </a:t>
            </a:r>
            <a:r>
              <a:rPr dirty="0" err="1"/>
              <a:t>bewijs</a:t>
            </a:r>
            <a:r>
              <a:rPr dirty="0"/>
              <a:t> van </a:t>
            </a:r>
            <a:r>
              <a:rPr dirty="0" err="1"/>
              <a:t>luchtwaardigheid</a:t>
            </a:r>
            <a:r>
              <a:rPr dirty="0"/>
              <a:t>. De drone </a:t>
            </a:r>
            <a:r>
              <a:rPr dirty="0" err="1"/>
              <a:t>moet</a:t>
            </a:r>
            <a:r>
              <a:rPr dirty="0"/>
              <a:t> </a:t>
            </a:r>
            <a:r>
              <a:rPr dirty="0" err="1"/>
              <a:t>dan</a:t>
            </a:r>
            <a:r>
              <a:rPr dirty="0"/>
              <a:t> </a:t>
            </a:r>
            <a:r>
              <a:rPr dirty="0" err="1"/>
              <a:t>ook</a:t>
            </a:r>
            <a:r>
              <a:rPr dirty="0"/>
              <a:t> </a:t>
            </a:r>
            <a:r>
              <a:rPr dirty="0" err="1"/>
              <a:t>zijn</a:t>
            </a:r>
            <a:r>
              <a:rPr dirty="0"/>
              <a:t> </a:t>
            </a:r>
            <a:r>
              <a:rPr dirty="0" err="1"/>
              <a:t>ingeschreven</a:t>
            </a:r>
            <a:r>
              <a:rPr dirty="0"/>
              <a:t> in het </a:t>
            </a:r>
            <a:r>
              <a:rPr dirty="0" err="1"/>
              <a:t>klassieke</a:t>
            </a:r>
            <a:r>
              <a:rPr dirty="0"/>
              <a:t> </a:t>
            </a:r>
            <a:r>
              <a:rPr dirty="0" err="1"/>
              <a:t>luchtvaartuigregister</a:t>
            </a:r>
            <a:r>
              <a:rPr dirty="0"/>
              <a:t>.</a:t>
            </a:r>
          </a:p>
          <a:p>
            <a:pPr marL="147446" indent="-147446" algn="l" defTabSz="393190">
              <a:spcBef>
                <a:spcPts val="300"/>
              </a:spcBef>
              <a:defRPr sz="2000" b="1">
                <a:solidFill>
                  <a:srgbClr val="0060A6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sz="21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drone.jpg" descr="dron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1568669" flipH="1">
            <a:off x="774339" y="61000"/>
            <a:ext cx="2409302" cy="2409302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JURIDISCH KADER"/>
          <p:cNvSpPr txBox="1"/>
          <p:nvPr/>
        </p:nvSpPr>
        <p:spPr>
          <a:xfrm>
            <a:off x="2974008" y="1822736"/>
            <a:ext cx="7992889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solidFill>
                  <a:srgbClr val="0060A6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Van Nationaal naar Europees</a:t>
            </a:r>
          </a:p>
        </p:txBody>
      </p:sp>
      <p:pic>
        <p:nvPicPr>
          <p:cNvPr id="148" name="Rijkslint" descr="Rijkslint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7743" y="8405192"/>
            <a:ext cx="467997" cy="15838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ILT" descr="ILT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1799" y="8333184"/>
            <a:ext cx="2339976" cy="1582836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Rechthoek 2"/>
          <p:cNvSpPr txBox="1"/>
          <p:nvPr/>
        </p:nvSpPr>
        <p:spPr>
          <a:xfrm>
            <a:off x="1389832" y="2788566"/>
            <a:ext cx="10729192" cy="1769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147446" indent="-147446" algn="l" defTabSz="393190">
              <a:spcBef>
                <a:spcPts val="300"/>
              </a:spcBef>
              <a:defRPr sz="2000" b="1">
                <a:solidFill>
                  <a:srgbClr val="0060A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EU Verordening 2019/947:</a:t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marL="147446" indent="-147446" algn="l" defTabSz="393190">
              <a:spcBef>
                <a:spcPts val="300"/>
              </a:spcBef>
              <a:defRPr sz="2000">
                <a:solidFill>
                  <a:srgbClr val="0060A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Regels en procedures voor de exploitatie van onbemande luchtvaartuigen</a:t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marL="147446" indent="-147446" algn="l" defTabSz="393190">
              <a:spcBef>
                <a:spcPts val="300"/>
              </a:spcBef>
              <a:defRPr sz="2100">
                <a:solidFill>
                  <a:srgbClr val="0060A6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marL="147446" indent="-147446" algn="l" defTabSz="393190">
              <a:spcBef>
                <a:spcPts val="300"/>
              </a:spcBef>
              <a:defRPr sz="2000" b="1">
                <a:solidFill>
                  <a:srgbClr val="0060A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Artikel 20</a:t>
            </a:r>
            <a:endParaRPr sz="21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img_536438.png" descr="img_536438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482085" y="5843093"/>
            <a:ext cx="1073253" cy="492821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OPEN CAT…"/>
          <p:cNvSpPr txBox="1"/>
          <p:nvPr/>
        </p:nvSpPr>
        <p:spPr>
          <a:xfrm>
            <a:off x="3245764" y="6616006"/>
            <a:ext cx="1545897" cy="929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9766" tIns="29766" rIns="29766" bIns="29766" anchor="ctr">
            <a:spAutoFit/>
          </a:bodyPr>
          <a:lstStyle/>
          <a:p>
            <a:pPr defTabSz="381424">
              <a:spcBef>
                <a:spcPts val="2400"/>
              </a:spcBef>
              <a:defRPr sz="1800" b="1">
                <a:solidFill>
                  <a:srgbClr val="EE230C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OPEN CAT</a:t>
            </a:r>
          </a:p>
          <a:p>
            <a:pPr marL="180473" indent="-180473" algn="l" defTabSz="381424">
              <a:buSzPct val="100000"/>
              <a:buChar char="•"/>
              <a:defRPr sz="1800" b="1">
                <a:solidFill>
                  <a:srgbClr val="5E5E5E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A1(&lt;250 gr)</a:t>
            </a:r>
          </a:p>
          <a:p>
            <a:pPr marL="180473" indent="-180473" algn="l" defTabSz="381424">
              <a:buSzPct val="100000"/>
              <a:buChar char="•"/>
              <a:defRPr sz="1800" b="1">
                <a:solidFill>
                  <a:srgbClr val="5E5E5E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A3 (&lt; 25 kg)</a:t>
            </a:r>
          </a:p>
        </p:txBody>
      </p:sp>
      <p:pic>
        <p:nvPicPr>
          <p:cNvPr id="153" name="market-icon-23.png" descr="market-icon-23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903035" y="5722191"/>
            <a:ext cx="857498" cy="7695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img_536438.png" descr="img_536438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127429" y="5927706"/>
            <a:ext cx="505622" cy="232174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&lt; 3 jr na…"/>
          <p:cNvSpPr txBox="1"/>
          <p:nvPr/>
        </p:nvSpPr>
        <p:spPr>
          <a:xfrm>
            <a:off x="5593866" y="6894650"/>
            <a:ext cx="1475837" cy="345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9766" tIns="29766" rIns="29766" bIns="29766" anchor="ctr">
            <a:spAutoFit/>
          </a:bodyPr>
          <a:lstStyle>
            <a:lvl1pPr defTabSz="381424">
              <a:defRPr sz="1800" b="1">
                <a:solidFill>
                  <a:srgbClr val="5E5E5E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&lt; 01-01-2023</a:t>
            </a:r>
          </a:p>
        </p:txBody>
      </p:sp>
      <p:pic>
        <p:nvPicPr>
          <p:cNvPr id="156" name="ce-mark.png" descr="ce-mark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224403" y="5716188"/>
            <a:ext cx="1534633" cy="1081453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Lijn"/>
          <p:cNvSpPr/>
          <p:nvPr/>
        </p:nvSpPr>
        <p:spPr>
          <a:xfrm flipV="1">
            <a:off x="8308719" y="5727700"/>
            <a:ext cx="1112000" cy="948043"/>
          </a:xfrm>
          <a:prstGeom prst="line">
            <a:avLst/>
          </a:prstGeom>
          <a:ln w="38100">
            <a:solidFill>
              <a:srgbClr val="EE230C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381424">
              <a:defRPr sz="1500"/>
            </a:pPr>
            <a:endParaRPr/>
          </a:p>
        </p:txBody>
      </p:sp>
      <p:sp>
        <p:nvSpPr>
          <p:cNvPr id="158" name="Lijn"/>
          <p:cNvSpPr/>
          <p:nvPr/>
        </p:nvSpPr>
        <p:spPr>
          <a:xfrm flipH="1" flipV="1">
            <a:off x="8215938" y="5755445"/>
            <a:ext cx="1297562" cy="892553"/>
          </a:xfrm>
          <a:prstGeom prst="line">
            <a:avLst/>
          </a:prstGeom>
          <a:ln w="38100">
            <a:solidFill>
              <a:srgbClr val="EE230C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381424">
              <a:defRPr sz="1500"/>
            </a:pPr>
            <a:endParaRPr/>
          </a:p>
        </p:txBody>
      </p:sp>
      <p:sp>
        <p:nvSpPr>
          <p:cNvPr id="159" name="JURIDISCH KADER"/>
          <p:cNvSpPr txBox="1"/>
          <p:nvPr/>
        </p:nvSpPr>
        <p:spPr>
          <a:xfrm>
            <a:off x="9846102" y="829868"/>
            <a:ext cx="2339978" cy="482601"/>
          </a:xfrm>
          <a:prstGeom prst="rect">
            <a:avLst/>
          </a:prstGeom>
          <a:solidFill>
            <a:schemeClr val="accent1">
              <a:lumOff val="-7647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Regels</a:t>
            </a:r>
          </a:p>
        </p:txBody>
      </p:sp>
      <p:sp>
        <p:nvSpPr>
          <p:cNvPr id="160" name="Onder voorwaarden mogen verder vluchtuitvoeringen worden verricht met UAS-types die niet in overeenstemming zijn met Gedelegeerde Verordening (EU) 2019/945 en die niet door particulieren zijn gebouwd, als zij vóór ►M2 1 januari 2023 ◄ in de handel zijn gebracht"/>
          <p:cNvSpPr txBox="1"/>
          <p:nvPr/>
        </p:nvSpPr>
        <p:spPr>
          <a:xfrm>
            <a:off x="1389832" y="4308245"/>
            <a:ext cx="10396191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spcBef>
                <a:spcPts val="300"/>
              </a:spcBef>
              <a:defRPr sz="1350">
                <a:solidFill>
                  <a:schemeClr val="accent1">
                    <a:lumOff val="-7647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sz="1800" dirty="0" err="1"/>
              <a:t>Onder</a:t>
            </a:r>
            <a:r>
              <a:rPr sz="1800" dirty="0"/>
              <a:t> </a:t>
            </a:r>
            <a:r>
              <a:rPr sz="1800" dirty="0" err="1"/>
              <a:t>voorwaarden</a:t>
            </a:r>
            <a:r>
              <a:rPr sz="1800" dirty="0"/>
              <a:t> </a:t>
            </a:r>
            <a:r>
              <a:rPr sz="1800" dirty="0" err="1"/>
              <a:t>mogen</a:t>
            </a:r>
            <a:r>
              <a:rPr sz="1800" dirty="0"/>
              <a:t> </a:t>
            </a:r>
            <a:r>
              <a:rPr sz="1800" dirty="0" err="1"/>
              <a:t>verder</a:t>
            </a:r>
            <a:r>
              <a:rPr sz="1800" dirty="0"/>
              <a:t> </a:t>
            </a:r>
            <a:r>
              <a:rPr sz="1800" dirty="0" err="1"/>
              <a:t>vluchtuitvoeringen</a:t>
            </a:r>
            <a:r>
              <a:rPr sz="1800" dirty="0"/>
              <a:t> </a:t>
            </a:r>
            <a:r>
              <a:rPr sz="1800" dirty="0" err="1"/>
              <a:t>worden</a:t>
            </a:r>
            <a:r>
              <a:rPr sz="1800" dirty="0"/>
              <a:t> </a:t>
            </a:r>
            <a:r>
              <a:rPr sz="1800" dirty="0" err="1"/>
              <a:t>verricht</a:t>
            </a:r>
            <a:r>
              <a:rPr sz="1800" dirty="0"/>
              <a:t> met UAS-types die </a:t>
            </a:r>
            <a:r>
              <a:rPr sz="1800" dirty="0" err="1"/>
              <a:t>niet</a:t>
            </a:r>
            <a:r>
              <a:rPr sz="1800" dirty="0"/>
              <a:t> in </a:t>
            </a:r>
            <a:r>
              <a:rPr sz="1800" dirty="0" err="1"/>
              <a:t>overeenstemming</a:t>
            </a:r>
            <a:r>
              <a:rPr sz="1800" dirty="0"/>
              <a:t> </a:t>
            </a:r>
            <a:r>
              <a:rPr sz="1800" dirty="0" err="1"/>
              <a:t>zijn</a:t>
            </a:r>
            <a:r>
              <a:rPr sz="1800" dirty="0"/>
              <a:t> met </a:t>
            </a:r>
            <a:r>
              <a:rPr sz="1800" dirty="0" err="1"/>
              <a:t>Gedelegeerde</a:t>
            </a:r>
            <a:r>
              <a:rPr sz="1800" dirty="0"/>
              <a:t> </a:t>
            </a:r>
            <a:r>
              <a:rPr sz="1800" dirty="0" err="1"/>
              <a:t>Verordening</a:t>
            </a:r>
            <a:r>
              <a:rPr sz="1800" dirty="0"/>
              <a:t> (EU) 2019/945 </a:t>
            </a:r>
            <a:r>
              <a:rPr sz="1800" dirty="0" err="1"/>
              <a:t>en</a:t>
            </a:r>
            <a:r>
              <a:rPr sz="1800" dirty="0"/>
              <a:t> die </a:t>
            </a:r>
            <a:r>
              <a:rPr sz="1800" dirty="0" err="1"/>
              <a:t>niet</a:t>
            </a:r>
            <a:r>
              <a:rPr sz="1800" dirty="0"/>
              <a:t> door </a:t>
            </a:r>
            <a:r>
              <a:rPr sz="1800" dirty="0" err="1"/>
              <a:t>particulieren</a:t>
            </a:r>
            <a:r>
              <a:rPr sz="1800" dirty="0"/>
              <a:t> </a:t>
            </a:r>
            <a:r>
              <a:rPr sz="1800" dirty="0" err="1"/>
              <a:t>zijn</a:t>
            </a:r>
            <a:r>
              <a:rPr sz="1800" dirty="0"/>
              <a:t> </a:t>
            </a:r>
            <a:r>
              <a:rPr sz="1800" dirty="0" err="1"/>
              <a:t>gebouwd</a:t>
            </a:r>
            <a:r>
              <a:rPr sz="1800" dirty="0"/>
              <a:t>, </a:t>
            </a:r>
            <a:r>
              <a:rPr sz="1800" dirty="0" err="1"/>
              <a:t>als</a:t>
            </a:r>
            <a:r>
              <a:rPr sz="1800" dirty="0"/>
              <a:t> </a:t>
            </a:r>
            <a:r>
              <a:rPr sz="1800" dirty="0" err="1"/>
              <a:t>zij</a:t>
            </a:r>
            <a:r>
              <a:rPr sz="1800" dirty="0"/>
              <a:t> </a:t>
            </a:r>
            <a:r>
              <a:rPr sz="1800" dirty="0" err="1"/>
              <a:t>vóór</a:t>
            </a:r>
            <a:r>
              <a:rPr sz="1800" dirty="0"/>
              <a:t> </a:t>
            </a:r>
            <a:r>
              <a:rPr sz="1800" dirty="0" smtClean="0"/>
              <a:t>1 </a:t>
            </a:r>
            <a:r>
              <a:rPr sz="1800" dirty="0" err="1"/>
              <a:t>januari</a:t>
            </a:r>
            <a:r>
              <a:rPr sz="1800" dirty="0"/>
              <a:t> 2023 </a:t>
            </a:r>
            <a:r>
              <a:rPr sz="1800" dirty="0" smtClean="0"/>
              <a:t>in </a:t>
            </a:r>
            <a:r>
              <a:rPr sz="1800" dirty="0"/>
              <a:t>de </a:t>
            </a:r>
            <a:r>
              <a:rPr sz="1800" dirty="0" err="1"/>
              <a:t>handel</a:t>
            </a:r>
            <a:r>
              <a:rPr sz="1800" dirty="0"/>
              <a:t> </a:t>
            </a:r>
            <a:r>
              <a:rPr sz="1800" dirty="0" err="1"/>
              <a:t>zijn</a:t>
            </a:r>
            <a:r>
              <a:rPr sz="1800" dirty="0"/>
              <a:t> </a:t>
            </a:r>
            <a:r>
              <a:rPr sz="1800" dirty="0" err="1"/>
              <a:t>gebracht</a:t>
            </a:r>
            <a:r>
              <a:rPr sz="1800" dirty="0"/>
              <a:t> </a:t>
            </a:r>
          </a:p>
        </p:txBody>
      </p:sp>
      <p:sp>
        <p:nvSpPr>
          <p:cNvPr id="161" name="Lijn"/>
          <p:cNvSpPr/>
          <p:nvPr/>
        </p:nvSpPr>
        <p:spPr>
          <a:xfrm>
            <a:off x="1917700" y="6792136"/>
            <a:ext cx="1270000" cy="1"/>
          </a:xfrm>
          <a:prstGeom prst="line">
            <a:avLst/>
          </a:prstGeom>
          <a:ln w="63500">
            <a:solidFill>
              <a:schemeClr val="accent5"/>
            </a:solidFill>
            <a:tailEnd type="triangle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drone.jpg" descr="dron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1568669" flipH="1">
            <a:off x="774339" y="61000"/>
            <a:ext cx="2409302" cy="2409302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JURIDISCH KADER"/>
          <p:cNvSpPr txBox="1"/>
          <p:nvPr/>
        </p:nvSpPr>
        <p:spPr>
          <a:xfrm>
            <a:off x="2974008" y="1822736"/>
            <a:ext cx="7992889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solidFill>
                  <a:srgbClr val="0060A6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Van Nationaal naar Europees</a:t>
            </a:r>
          </a:p>
        </p:txBody>
      </p:sp>
      <p:pic>
        <p:nvPicPr>
          <p:cNvPr id="165" name="Rijkslint" descr="Rijkslint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7743" y="8405192"/>
            <a:ext cx="467997" cy="15838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ILT" descr="ILT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1799" y="8333184"/>
            <a:ext cx="2339976" cy="1582836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Rechthoek 2"/>
          <p:cNvSpPr txBox="1"/>
          <p:nvPr/>
        </p:nvSpPr>
        <p:spPr>
          <a:xfrm>
            <a:off x="1389832" y="2788566"/>
            <a:ext cx="10729192" cy="1769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147446" indent="-147446" algn="l" defTabSz="393190">
              <a:spcBef>
                <a:spcPts val="300"/>
              </a:spcBef>
              <a:defRPr sz="2000" b="1">
                <a:solidFill>
                  <a:srgbClr val="0060A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EU Verordening 2019/947:</a:t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marL="147446" indent="-147446" algn="l" defTabSz="393190">
              <a:spcBef>
                <a:spcPts val="300"/>
              </a:spcBef>
              <a:defRPr sz="2000">
                <a:solidFill>
                  <a:srgbClr val="0060A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Regels en procedures voor de exploitatie van onbemande luchtvaartuigen</a:t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marL="147446" indent="-147446" algn="l" defTabSz="393190">
              <a:spcBef>
                <a:spcPts val="300"/>
              </a:spcBef>
              <a:defRPr sz="2100">
                <a:solidFill>
                  <a:srgbClr val="0060A6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marL="147446" indent="-147446" algn="l" defTabSz="393190">
              <a:spcBef>
                <a:spcPts val="300"/>
              </a:spcBef>
              <a:defRPr sz="2000" b="1">
                <a:solidFill>
                  <a:srgbClr val="0060A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Artikel 22</a:t>
            </a:r>
            <a:endParaRPr sz="2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JURIDISCH KADER"/>
          <p:cNvSpPr txBox="1"/>
          <p:nvPr/>
        </p:nvSpPr>
        <p:spPr>
          <a:xfrm>
            <a:off x="9846102" y="829868"/>
            <a:ext cx="2339978" cy="482601"/>
          </a:xfrm>
          <a:prstGeom prst="rect">
            <a:avLst/>
          </a:prstGeom>
          <a:solidFill>
            <a:schemeClr val="accent1">
              <a:lumOff val="-7647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Regels</a:t>
            </a:r>
          </a:p>
        </p:txBody>
      </p:sp>
      <p:graphicFrame>
        <p:nvGraphicFramePr>
          <p:cNvPr id="169" name="Tabel"/>
          <p:cNvGraphicFramePr/>
          <p:nvPr/>
        </p:nvGraphicFramePr>
        <p:xfrm>
          <a:off x="5141617" y="5652938"/>
          <a:ext cx="3395196" cy="2833408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1317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17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17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3021">
                <a:tc>
                  <a:txBody>
                    <a:bodyPr/>
                    <a:lstStyle/>
                    <a:p>
                      <a:pPr defTabSz="914400"/>
                      <a:r>
                        <a:rPr sz="1500">
                          <a:sym typeface="Helvetica"/>
                        </a:rPr>
                        <a:t>mass</a:t>
                      </a:r>
                    </a:p>
                  </a:txBody>
                  <a:tcPr marL="29766" marR="29766" marT="29766" marB="29766" anchor="ctr" horzOverflow="overflow">
                    <a:lnL w="12700">
                      <a:solidFill>
                        <a:srgbClr val="929292"/>
                      </a:solidFill>
                      <a:miter lim="400000"/>
                    </a:lnL>
                    <a:lnR w="12700">
                      <a:solidFill>
                        <a:srgbClr val="929292"/>
                      </a:solidFill>
                      <a:miter lim="400000"/>
                    </a:lnR>
                    <a:lnT w="12700">
                      <a:solidFill>
                        <a:srgbClr val="929292"/>
                      </a:solidFill>
                      <a:miter lim="400000"/>
                    </a:lnT>
                    <a:lnB w="12700">
                      <a:solidFill>
                        <a:srgbClr val="929292"/>
                      </a:solidFill>
                      <a:miter lim="400000"/>
                    </a:lnB>
                    <a:solidFill>
                      <a:srgbClr val="D6D5D5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500">
                          <a:sym typeface="Helvetica"/>
                        </a:rPr>
                        <a:t>ops limit</a:t>
                      </a:r>
                    </a:p>
                  </a:txBody>
                  <a:tcPr marL="29766" marR="29766" marT="29766" marB="29766" anchor="ctr" horzOverflow="overflow">
                    <a:lnL w="12700">
                      <a:solidFill>
                        <a:srgbClr val="929292"/>
                      </a:solidFill>
                      <a:miter lim="400000"/>
                    </a:lnL>
                    <a:lnR w="12700">
                      <a:solidFill>
                        <a:srgbClr val="929292"/>
                      </a:solidFill>
                      <a:miter lim="400000"/>
                    </a:lnR>
                    <a:lnT w="12700">
                      <a:solidFill>
                        <a:srgbClr val="929292"/>
                      </a:solidFill>
                      <a:miter lim="400000"/>
                    </a:lnT>
                    <a:lnB w="12700">
                      <a:solidFill>
                        <a:srgbClr val="929292"/>
                      </a:solidFill>
                      <a:miter lim="400000"/>
                    </a:lnB>
                    <a:solidFill>
                      <a:srgbClr val="D6D5D5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500">
                          <a:sym typeface="Helvetica"/>
                        </a:rPr>
                        <a:t>pilot
comp</a:t>
                      </a:r>
                    </a:p>
                  </a:txBody>
                  <a:tcPr marL="29766" marR="29766" marT="29766" marB="29766" anchor="ctr" horzOverflow="overflow">
                    <a:lnL w="12700">
                      <a:solidFill>
                        <a:srgbClr val="929292"/>
                      </a:solidFill>
                      <a:miter lim="400000"/>
                    </a:lnL>
                    <a:lnR w="12700">
                      <a:solidFill>
                        <a:srgbClr val="929292"/>
                      </a:solidFill>
                      <a:miter lim="400000"/>
                    </a:lnR>
                    <a:lnT w="12700">
                      <a:solidFill>
                        <a:srgbClr val="929292"/>
                      </a:solidFill>
                      <a:miter lim="400000"/>
                    </a:lnT>
                    <a:lnB w="12700">
                      <a:solidFill>
                        <a:srgbClr val="929292"/>
                      </a:solidFill>
                      <a:miter lim="400000"/>
                    </a:lnB>
                    <a:solidFill>
                      <a:srgbClr val="D6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215">
                <a:tc>
                  <a:txBody>
                    <a:bodyPr/>
                    <a:lstStyle/>
                    <a:p>
                      <a:pPr defTabSz="914400"/>
                      <a:r>
                        <a:rPr sz="1500">
                          <a:sym typeface="Helvetica"/>
                        </a:rPr>
                        <a:t>&lt; 500 gr</a:t>
                      </a:r>
                    </a:p>
                  </a:txBody>
                  <a:tcPr marL="29766" marR="29766" marT="29766" marB="29766" anchor="ctr" horzOverflow="overflow">
                    <a:lnL w="12700">
                      <a:solidFill>
                        <a:srgbClr val="929292"/>
                      </a:solidFill>
                      <a:miter lim="400000"/>
                    </a:lnL>
                    <a:lnR w="12700">
                      <a:solidFill>
                        <a:srgbClr val="929292"/>
                      </a:solidFill>
                      <a:miter lim="400000"/>
                    </a:lnR>
                    <a:lnT w="12700">
                      <a:solidFill>
                        <a:srgbClr val="929292"/>
                      </a:solidFill>
                      <a:miter lim="400000"/>
                    </a:lnT>
                    <a:lnB w="12700">
                      <a:solidFill>
                        <a:srgbClr val="92929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500">
                          <a:sym typeface="Helvetica"/>
                        </a:rPr>
                        <a:t>CAT A1</a:t>
                      </a:r>
                    </a:p>
                  </a:txBody>
                  <a:tcPr marL="29766" marR="29766" marT="29766" marB="29766" anchor="ctr" horzOverflow="overflow">
                    <a:lnL w="12700">
                      <a:solidFill>
                        <a:srgbClr val="929292"/>
                      </a:solidFill>
                      <a:miter lim="400000"/>
                    </a:lnL>
                    <a:lnR w="12700">
                      <a:solidFill>
                        <a:srgbClr val="929292"/>
                      </a:solidFill>
                      <a:miter lim="400000"/>
                    </a:lnR>
                    <a:lnT w="12700">
                      <a:solidFill>
                        <a:srgbClr val="929292"/>
                      </a:solidFill>
                      <a:miter lim="400000"/>
                    </a:lnT>
                    <a:lnB w="12700">
                      <a:solidFill>
                        <a:srgbClr val="92929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500">
                          <a:sym typeface="Helvetica"/>
                        </a:rPr>
                        <a:t>TBN</a:t>
                      </a:r>
                    </a:p>
                  </a:txBody>
                  <a:tcPr marL="29766" marR="29766" marT="29766" marB="29766" anchor="ctr" horzOverflow="overflow">
                    <a:lnL w="12700">
                      <a:solidFill>
                        <a:srgbClr val="929292"/>
                      </a:solidFill>
                      <a:miter lim="400000"/>
                    </a:lnL>
                    <a:lnR w="12700">
                      <a:solidFill>
                        <a:srgbClr val="929292"/>
                      </a:solidFill>
                      <a:miter lim="400000"/>
                    </a:lnR>
                    <a:lnT w="12700">
                      <a:solidFill>
                        <a:srgbClr val="929292"/>
                      </a:solidFill>
                      <a:miter lim="400000"/>
                    </a:lnT>
                    <a:lnB w="12700">
                      <a:solidFill>
                        <a:srgbClr val="92929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215">
                <a:tc>
                  <a:txBody>
                    <a:bodyPr/>
                    <a:lstStyle/>
                    <a:p>
                      <a:pPr defTabSz="914400"/>
                      <a:r>
                        <a:rPr sz="1500">
                          <a:sym typeface="Helvetica"/>
                        </a:rPr>
                        <a:t>&lt; 2 kg</a:t>
                      </a:r>
                    </a:p>
                  </a:txBody>
                  <a:tcPr marL="29766" marR="29766" marT="29766" marB="29766" anchor="ctr" horzOverflow="overflow">
                    <a:lnL w="12700">
                      <a:solidFill>
                        <a:srgbClr val="929292"/>
                      </a:solidFill>
                      <a:miter lim="400000"/>
                    </a:lnL>
                    <a:lnR w="12700">
                      <a:solidFill>
                        <a:srgbClr val="929292"/>
                      </a:solidFill>
                      <a:miter lim="400000"/>
                    </a:lnR>
                    <a:lnT w="12700">
                      <a:solidFill>
                        <a:srgbClr val="929292"/>
                      </a:solidFill>
                      <a:miter lim="400000"/>
                    </a:lnT>
                    <a:lnB w="12700">
                      <a:solidFill>
                        <a:srgbClr val="92929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500">
                          <a:sym typeface="Helvetica"/>
                        </a:rPr>
                        <a:t>&gt; 50 m
mensen</a:t>
                      </a:r>
                    </a:p>
                  </a:txBody>
                  <a:tcPr marL="29766" marR="29766" marT="29766" marB="29766" anchor="ctr" horzOverflow="overflow">
                    <a:lnL w="12700">
                      <a:solidFill>
                        <a:srgbClr val="929292"/>
                      </a:solidFill>
                      <a:miter lim="400000"/>
                    </a:lnL>
                    <a:lnR w="12700">
                      <a:solidFill>
                        <a:srgbClr val="929292"/>
                      </a:solidFill>
                      <a:miter lim="400000"/>
                    </a:lnR>
                    <a:lnT w="12700">
                      <a:solidFill>
                        <a:srgbClr val="929292"/>
                      </a:solidFill>
                      <a:miter lim="400000"/>
                    </a:lnT>
                    <a:lnB w="12700">
                      <a:solidFill>
                        <a:srgbClr val="92929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500">
                          <a:sym typeface="Helvetica"/>
                        </a:rPr>
                        <a:t>CAT A2</a:t>
                      </a:r>
                    </a:p>
                  </a:txBody>
                  <a:tcPr marL="29766" marR="29766" marT="29766" marB="29766" anchor="ctr" horzOverflow="overflow">
                    <a:lnL w="12700">
                      <a:solidFill>
                        <a:srgbClr val="929292"/>
                      </a:solidFill>
                      <a:miter lim="400000"/>
                    </a:lnL>
                    <a:lnR w="12700">
                      <a:solidFill>
                        <a:srgbClr val="929292"/>
                      </a:solidFill>
                      <a:miter lim="400000"/>
                    </a:lnR>
                    <a:lnT w="12700">
                      <a:solidFill>
                        <a:srgbClr val="929292"/>
                      </a:solidFill>
                      <a:miter lim="400000"/>
                    </a:lnT>
                    <a:lnB w="12700">
                      <a:solidFill>
                        <a:srgbClr val="92929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1957">
                <a:tc>
                  <a:txBody>
                    <a:bodyPr/>
                    <a:lstStyle/>
                    <a:p>
                      <a:pPr defTabSz="914400"/>
                      <a:r>
                        <a:rPr sz="1500">
                          <a:sym typeface="Helvetica"/>
                        </a:rPr>
                        <a:t>&gt; 2 kg
&lt; 25 kg</a:t>
                      </a:r>
                    </a:p>
                  </a:txBody>
                  <a:tcPr marL="29766" marR="29766" marT="29766" marB="29766" anchor="ctr" horzOverflow="overflow">
                    <a:lnL w="12700">
                      <a:solidFill>
                        <a:srgbClr val="929292"/>
                      </a:solidFill>
                      <a:miter lim="400000"/>
                    </a:lnL>
                    <a:lnR w="12700">
                      <a:solidFill>
                        <a:srgbClr val="929292"/>
                      </a:solidFill>
                      <a:miter lim="400000"/>
                    </a:lnR>
                    <a:lnT w="12700">
                      <a:solidFill>
                        <a:srgbClr val="929292"/>
                      </a:solidFill>
                      <a:miter lim="400000"/>
                    </a:lnT>
                    <a:lnB w="12700">
                      <a:solidFill>
                        <a:srgbClr val="92929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500">
                          <a:sym typeface="Helvetica"/>
                        </a:rPr>
                        <a:t>(A3 1&amp;2)
no uninv.p
&gt; 150 m AB</a:t>
                      </a:r>
                    </a:p>
                  </a:txBody>
                  <a:tcPr marL="29766" marR="29766" marT="29766" marB="29766" anchor="ctr" horzOverflow="overflow">
                    <a:lnL w="12700">
                      <a:solidFill>
                        <a:srgbClr val="929292"/>
                      </a:solidFill>
                      <a:miter lim="400000"/>
                    </a:lnL>
                    <a:lnR w="12700">
                      <a:solidFill>
                        <a:srgbClr val="929292"/>
                      </a:solidFill>
                      <a:miter lim="400000"/>
                    </a:lnR>
                    <a:lnT w="12700">
                      <a:solidFill>
                        <a:srgbClr val="929292"/>
                      </a:solidFill>
                      <a:miter lim="400000"/>
                    </a:lnT>
                    <a:lnB w="12700">
                      <a:solidFill>
                        <a:srgbClr val="92929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500">
                          <a:sym typeface="Helvetica"/>
                        </a:rPr>
                        <a:t>CAT A1</a:t>
                      </a:r>
                    </a:p>
                  </a:txBody>
                  <a:tcPr marL="29766" marR="29766" marT="29766" marB="29766" anchor="ctr" horzOverflow="overflow">
                    <a:lnL w="12700">
                      <a:solidFill>
                        <a:srgbClr val="929292"/>
                      </a:solidFill>
                      <a:miter lim="400000"/>
                    </a:lnL>
                    <a:lnR w="12700">
                      <a:solidFill>
                        <a:srgbClr val="929292"/>
                      </a:solidFill>
                      <a:miter lim="400000"/>
                    </a:lnR>
                    <a:lnT w="12700">
                      <a:solidFill>
                        <a:srgbClr val="929292"/>
                      </a:solidFill>
                      <a:miter lim="400000"/>
                    </a:lnT>
                    <a:lnB w="12700">
                      <a:solidFill>
                        <a:srgbClr val="92929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70" name="img_536438.png" descr="img_536438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192988" y="6134944"/>
            <a:ext cx="1073253" cy="492821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OPEN CAT…"/>
          <p:cNvSpPr txBox="1"/>
          <p:nvPr/>
        </p:nvSpPr>
        <p:spPr>
          <a:xfrm>
            <a:off x="3110563" y="6871411"/>
            <a:ext cx="1291814" cy="6371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9766" tIns="29766" rIns="29766" bIns="29766" anchor="ctr">
            <a:spAutoFit/>
          </a:bodyPr>
          <a:lstStyle/>
          <a:p>
            <a:pPr defTabSz="381424">
              <a:spcBef>
                <a:spcPts val="2400"/>
              </a:spcBef>
              <a:defRPr sz="1800" b="1">
                <a:solidFill>
                  <a:srgbClr val="EE230C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OPEN CAT</a:t>
            </a:r>
          </a:p>
          <a:p>
            <a:pPr defTabSz="381424">
              <a:defRPr sz="1800" b="1">
                <a:solidFill>
                  <a:srgbClr val="5E5E5E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C0 t/m C4</a:t>
            </a:r>
          </a:p>
        </p:txBody>
      </p:sp>
      <p:sp>
        <p:nvSpPr>
          <p:cNvPr id="172" name="&lt; 3 jr (1+2)…"/>
          <p:cNvSpPr txBox="1"/>
          <p:nvPr/>
        </p:nvSpPr>
        <p:spPr>
          <a:xfrm>
            <a:off x="3018551" y="7548958"/>
            <a:ext cx="1475837" cy="345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9766" tIns="29766" rIns="29766" bIns="29766" anchor="ctr">
            <a:spAutoFit/>
          </a:bodyPr>
          <a:lstStyle>
            <a:lvl1pPr defTabSz="381424">
              <a:defRPr sz="1800" b="1">
                <a:solidFill>
                  <a:srgbClr val="5E5E5E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&lt; 01-01-2023</a:t>
            </a:r>
          </a:p>
        </p:txBody>
      </p:sp>
      <p:pic>
        <p:nvPicPr>
          <p:cNvPr id="173" name="ce-mark.png" descr="ce-mark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203303" y="6528917"/>
            <a:ext cx="1534633" cy="1081454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Lijn"/>
          <p:cNvSpPr/>
          <p:nvPr/>
        </p:nvSpPr>
        <p:spPr>
          <a:xfrm flipV="1">
            <a:off x="9287619" y="6540430"/>
            <a:ext cx="1112001" cy="948043"/>
          </a:xfrm>
          <a:prstGeom prst="line">
            <a:avLst/>
          </a:prstGeom>
          <a:ln w="38100">
            <a:solidFill>
              <a:srgbClr val="EE230C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381424">
              <a:defRPr sz="1500"/>
            </a:pPr>
            <a:endParaRPr/>
          </a:p>
        </p:txBody>
      </p:sp>
      <p:sp>
        <p:nvSpPr>
          <p:cNvPr id="175" name="Lijn"/>
          <p:cNvSpPr/>
          <p:nvPr/>
        </p:nvSpPr>
        <p:spPr>
          <a:xfrm flipH="1" flipV="1">
            <a:off x="9194839" y="6568175"/>
            <a:ext cx="1297561" cy="892553"/>
          </a:xfrm>
          <a:prstGeom prst="line">
            <a:avLst/>
          </a:prstGeom>
          <a:ln w="38100">
            <a:solidFill>
              <a:srgbClr val="EE230C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381424">
              <a:defRPr sz="1500"/>
            </a:pPr>
            <a:endParaRPr/>
          </a:p>
        </p:txBody>
      </p:sp>
      <p:sp>
        <p:nvSpPr>
          <p:cNvPr id="176" name="Lijn"/>
          <p:cNvSpPr/>
          <p:nvPr/>
        </p:nvSpPr>
        <p:spPr>
          <a:xfrm>
            <a:off x="1663700" y="7069644"/>
            <a:ext cx="1270000" cy="1"/>
          </a:xfrm>
          <a:prstGeom prst="line">
            <a:avLst/>
          </a:prstGeom>
          <a:ln w="63500">
            <a:solidFill>
              <a:schemeClr val="accent5"/>
            </a:solidFill>
            <a:tailEnd type="triangle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7" name="Onverminderd artikel 20 is het gebruik van UAS in de categorie „open” die niet voldoen aan Gedelegeerde Verordening (EU) 2019/945 van de Commissie toegestaan tot 1 januari 2023, onder de volgende voorwaarden:"/>
          <p:cNvSpPr txBox="1"/>
          <p:nvPr/>
        </p:nvSpPr>
        <p:spPr>
          <a:xfrm>
            <a:off x="1389832" y="4241514"/>
            <a:ext cx="11285346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spcBef>
                <a:spcPts val="300"/>
              </a:spcBef>
              <a:defRPr sz="1350">
                <a:solidFill>
                  <a:schemeClr val="accent1">
                    <a:lumOff val="-7647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sz="1800" dirty="0" err="1"/>
              <a:t>Onverminderd</a:t>
            </a:r>
            <a:r>
              <a:rPr sz="1800" dirty="0"/>
              <a:t> </a:t>
            </a:r>
            <a:r>
              <a:rPr sz="1800" dirty="0" err="1"/>
              <a:t>artikel</a:t>
            </a:r>
            <a:r>
              <a:rPr sz="1800" dirty="0"/>
              <a:t> 20 is het </a:t>
            </a:r>
            <a:r>
              <a:rPr sz="1800" dirty="0" err="1"/>
              <a:t>gebruik</a:t>
            </a:r>
            <a:r>
              <a:rPr sz="1800" dirty="0"/>
              <a:t> van UAS in de </a:t>
            </a:r>
            <a:r>
              <a:rPr sz="1800" dirty="0" err="1"/>
              <a:t>categorie</a:t>
            </a:r>
            <a:r>
              <a:rPr sz="1800" dirty="0"/>
              <a:t> „open” die </a:t>
            </a:r>
            <a:r>
              <a:rPr sz="1800" dirty="0" err="1"/>
              <a:t>niet</a:t>
            </a:r>
            <a:r>
              <a:rPr sz="1800" dirty="0"/>
              <a:t> </a:t>
            </a:r>
            <a:r>
              <a:rPr sz="1800" dirty="0" err="1"/>
              <a:t>voldoen</a:t>
            </a:r>
            <a:r>
              <a:rPr sz="1800" dirty="0"/>
              <a:t> </a:t>
            </a:r>
            <a:r>
              <a:rPr sz="1800" dirty="0" err="1"/>
              <a:t>aan</a:t>
            </a:r>
            <a:r>
              <a:rPr sz="1800" dirty="0"/>
              <a:t> </a:t>
            </a:r>
            <a:r>
              <a:rPr sz="1800" dirty="0" err="1"/>
              <a:t>Gedelegeerde</a:t>
            </a:r>
            <a:r>
              <a:rPr sz="1800" dirty="0"/>
              <a:t> </a:t>
            </a:r>
            <a:r>
              <a:rPr sz="1800" dirty="0" err="1"/>
              <a:t>Verordening</a:t>
            </a:r>
            <a:r>
              <a:rPr sz="1800" dirty="0"/>
              <a:t> (EU) 2019/945 van de </a:t>
            </a:r>
            <a:r>
              <a:rPr sz="1800" dirty="0" err="1"/>
              <a:t>Commissie</a:t>
            </a:r>
            <a:r>
              <a:rPr sz="1800" dirty="0"/>
              <a:t> </a:t>
            </a:r>
            <a:r>
              <a:rPr sz="1800" dirty="0" err="1"/>
              <a:t>toegestaan</a:t>
            </a:r>
            <a:r>
              <a:rPr sz="1800" dirty="0"/>
              <a:t> tot 1 </a:t>
            </a:r>
            <a:r>
              <a:rPr sz="1800" dirty="0" err="1"/>
              <a:t>januari</a:t>
            </a:r>
            <a:r>
              <a:rPr sz="1800" dirty="0"/>
              <a:t> 2023, </a:t>
            </a:r>
            <a:r>
              <a:rPr sz="1800" dirty="0" err="1"/>
              <a:t>onder</a:t>
            </a:r>
            <a:r>
              <a:rPr sz="1800" dirty="0"/>
              <a:t> de </a:t>
            </a:r>
            <a:r>
              <a:rPr sz="1800" dirty="0" err="1"/>
              <a:t>volgende</a:t>
            </a:r>
            <a:r>
              <a:rPr sz="1800" dirty="0"/>
              <a:t> </a:t>
            </a:r>
            <a:r>
              <a:rPr sz="1800" dirty="0" err="1"/>
              <a:t>voorwaarden</a:t>
            </a:r>
            <a:r>
              <a:rPr sz="1800" dirty="0"/>
              <a:t>: 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1904</Words>
  <Application>Microsoft Office PowerPoint</Application>
  <PresentationFormat>Aangepast</PresentationFormat>
  <Paragraphs>281</Paragraphs>
  <Slides>29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8" baseType="lpstr">
      <vt:lpstr>Arial</vt:lpstr>
      <vt:lpstr>Arial Black</vt:lpstr>
      <vt:lpstr>Helvetica</vt:lpstr>
      <vt:lpstr>Helvetica Light</vt:lpstr>
      <vt:lpstr>Helvetica Neue</vt:lpstr>
      <vt:lpstr>Helvetica Neue Light</vt:lpstr>
      <vt:lpstr>Helvetica Neue Medium</vt:lpstr>
      <vt:lpstr>Verdana</vt:lpstr>
      <vt:lpstr>White</vt:lpstr>
      <vt:lpstr>KNVvL  Onbemande Luchtvaart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KNVvL  Onbemande Luchtvaart</dc:title>
  <dc:creator>Put, R.A.J. van (Ronald) - ILT</dc:creator>
  <cp:lastModifiedBy>Put, R.A.J. van (Ronald) - ILT</cp:lastModifiedBy>
  <cp:revision>7</cp:revision>
  <dcterms:modified xsi:type="dcterms:W3CDTF">2021-08-25T14:36:32Z</dcterms:modified>
</cp:coreProperties>
</file>